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5"/>
  </p:notesMasterIdLst>
  <p:handoutMasterIdLst>
    <p:handoutMasterId r:id="rId56"/>
  </p:handoutMasterIdLst>
  <p:sldIdLst>
    <p:sldId id="256" r:id="rId2"/>
    <p:sldId id="257" r:id="rId3"/>
    <p:sldId id="292" r:id="rId4"/>
    <p:sldId id="296" r:id="rId5"/>
    <p:sldId id="297" r:id="rId6"/>
    <p:sldId id="288" r:id="rId7"/>
    <p:sldId id="277" r:id="rId8"/>
    <p:sldId id="273" r:id="rId9"/>
    <p:sldId id="259" r:id="rId10"/>
    <p:sldId id="294" r:id="rId11"/>
    <p:sldId id="278" r:id="rId12"/>
    <p:sldId id="315" r:id="rId13"/>
    <p:sldId id="269" r:id="rId14"/>
    <p:sldId id="293" r:id="rId15"/>
    <p:sldId id="258" r:id="rId16"/>
    <p:sldId id="272" r:id="rId17"/>
    <p:sldId id="275" r:id="rId18"/>
    <p:sldId id="263" r:id="rId19"/>
    <p:sldId id="264" r:id="rId20"/>
    <p:sldId id="265" r:id="rId21"/>
    <p:sldId id="266" r:id="rId22"/>
    <p:sldId id="267" r:id="rId23"/>
    <p:sldId id="268" r:id="rId24"/>
    <p:sldId id="298" r:id="rId25"/>
    <p:sldId id="299" r:id="rId26"/>
    <p:sldId id="300" r:id="rId27"/>
    <p:sldId id="301" r:id="rId28"/>
    <p:sldId id="302" r:id="rId29"/>
    <p:sldId id="304" r:id="rId30"/>
    <p:sldId id="305" r:id="rId31"/>
    <p:sldId id="306" r:id="rId32"/>
    <p:sldId id="307" r:id="rId33"/>
    <p:sldId id="308" r:id="rId34"/>
    <p:sldId id="309" r:id="rId35"/>
    <p:sldId id="310" r:id="rId36"/>
    <p:sldId id="311" r:id="rId37"/>
    <p:sldId id="312" r:id="rId38"/>
    <p:sldId id="313" r:id="rId39"/>
    <p:sldId id="317" r:id="rId40"/>
    <p:sldId id="314" r:id="rId41"/>
    <p:sldId id="318" r:id="rId42"/>
    <p:sldId id="284" r:id="rId43"/>
    <p:sldId id="316" r:id="rId44"/>
    <p:sldId id="276" r:id="rId45"/>
    <p:sldId id="285" r:id="rId46"/>
    <p:sldId id="289" r:id="rId47"/>
    <p:sldId id="290" r:id="rId48"/>
    <p:sldId id="291" r:id="rId49"/>
    <p:sldId id="271" r:id="rId50"/>
    <p:sldId id="260" r:id="rId51"/>
    <p:sldId id="261" r:id="rId52"/>
    <p:sldId id="262" r:id="rId53"/>
    <p:sldId id="274"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E7E200"/>
    <a:srgbClr val="FFFF00"/>
    <a:srgbClr val="FFFF99"/>
    <a:srgbClr val="00008C"/>
    <a:srgbClr val="40458C"/>
    <a:srgbClr val="000096"/>
    <a:srgbClr val="3651C4"/>
    <a:srgbClr val="172252"/>
    <a:srgbClr val="000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43" autoAdjust="0"/>
    <p:restoredTop sz="79671"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105" d="100"/>
          <a:sy n="105" d="100"/>
        </p:scale>
        <p:origin x="-34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4FD793-AF28-4F74-B6BE-33ACE3A3DF1A}" type="datetimeFigureOut">
              <a:rPr lang="en-US" smtClean="0"/>
              <a:t>5/12/2019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FA55F8-A086-4B9A-BB9A-500C4281F57D}" type="slidenum">
              <a:rPr lang="en-US" smtClean="0"/>
              <a:t>‹#›</a:t>
            </a:fld>
            <a:endParaRPr lang="en-US"/>
          </a:p>
        </p:txBody>
      </p:sp>
    </p:spTree>
    <p:extLst>
      <p:ext uri="{BB962C8B-B14F-4D97-AF65-F5344CB8AC3E}">
        <p14:creationId xmlns:p14="http://schemas.microsoft.com/office/powerpoint/2010/main" val="3541530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fld id="{DF38E99F-B455-4068-B6B0-16DE3C8A8CA3}" type="slidenum">
              <a:rPr lang="en-US"/>
              <a:pPr/>
              <a:t>‹#›</a:t>
            </a:fld>
            <a:endParaRPr lang="en-US"/>
          </a:p>
        </p:txBody>
      </p:sp>
    </p:spTree>
    <p:extLst>
      <p:ext uri="{BB962C8B-B14F-4D97-AF65-F5344CB8AC3E}">
        <p14:creationId xmlns:p14="http://schemas.microsoft.com/office/powerpoint/2010/main" val="2447685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ocketmime.com/astronomy/Telescope/ResolvingPower.html#Air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rocketmime.com/astronomy/Telescope/SurfaceBrightness.html#Op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yWebSite/astronomy/Telescope/MinimumMagnification.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MyWebSite/astronomy/Telescope/MagnitudeGain.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Users\randy\MyWebSite\astronomy\CSS%20Dev%20Telescope\SurfaceBrightnes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3B637-BFBF-439D-A9BB-C378EE2801EF}" type="slidenum">
              <a:rPr lang="en-US"/>
              <a:pPr/>
              <a:t>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lvl="0" indent="0">
              <a:buFont typeface="+mj-lt"/>
              <a:buNone/>
            </a:pPr>
            <a:r>
              <a:rPr lang="en-US" sz="1200" b="0" i="0" kern="1200" dirty="0" smtClean="0">
                <a:solidFill>
                  <a:schemeClr val="tx1"/>
                </a:solidFill>
                <a:effectLst/>
                <a:latin typeface="Times New Roman" pitchFamily="18" charset="0"/>
                <a:ea typeface="+mn-ea"/>
                <a:cs typeface="+mn-cs"/>
              </a:rPr>
              <a:t>The telescope equations as presented here are quite simple, so it's entirely possible to analyze a scope, at least to reasonable estimates, in your head -- while at the scope. It's useful to follow a consistent process, and as described here the process goes in two steps, looking first at </a:t>
            </a:r>
            <a:r>
              <a:rPr lang="en-US" sz="1200" b="1" i="0" kern="1200" dirty="0" smtClean="0">
                <a:solidFill>
                  <a:schemeClr val="tx1"/>
                </a:solidFill>
                <a:effectLst/>
                <a:latin typeface="Times New Roman" pitchFamily="18" charset="0"/>
                <a:ea typeface="+mn-ea"/>
                <a:cs typeface="+mn-cs"/>
              </a:rPr>
              <a:t>intrinsic properties</a:t>
            </a:r>
            <a:r>
              <a:rPr lang="en-US" sz="1200" b="0" i="0" kern="1200" dirty="0" smtClean="0">
                <a:solidFill>
                  <a:schemeClr val="tx1"/>
                </a:solidFill>
                <a:effectLst/>
                <a:latin typeface="Times New Roman" pitchFamily="18" charset="0"/>
                <a:ea typeface="+mn-ea"/>
                <a:cs typeface="+mn-cs"/>
              </a:rPr>
              <a:t> of the scope, then setting its </a:t>
            </a:r>
            <a:r>
              <a:rPr lang="en-US" sz="1200" b="1" i="0" kern="1200" dirty="0" smtClean="0">
                <a:solidFill>
                  <a:schemeClr val="tx1"/>
                </a:solidFill>
                <a:effectLst/>
                <a:latin typeface="Times New Roman" pitchFamily="18" charset="0"/>
                <a:ea typeface="+mn-ea"/>
                <a:cs typeface="+mn-cs"/>
              </a:rPr>
              <a:t>operating points</a:t>
            </a:r>
            <a:r>
              <a:rPr lang="en-US" sz="1200" b="0" i="0" kern="1200" dirty="0" smtClean="0">
                <a:solidFill>
                  <a:schemeClr val="tx1"/>
                </a:solidFill>
                <a:effectLst/>
                <a:latin typeface="Times New Roman" pitchFamily="18" charset="0"/>
                <a:ea typeface="+mn-ea"/>
                <a:cs typeface="+mn-cs"/>
              </a:rPr>
              <a:t>.</a:t>
            </a:r>
            <a:endParaRPr lang="en-US" sz="1200" kern="1200" dirty="0" smtClean="0">
              <a:solidFill>
                <a:schemeClr val="tx1"/>
              </a:solidFill>
              <a:effectLst/>
              <a:latin typeface="Times New Roman" pitchFamily="18"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magnification gets smaller, the exit pupil gets larger.</a:t>
            </a:r>
            <a:endParaRPr lang="en-US" baseline="0" dirty="0" smtClean="0"/>
          </a:p>
          <a:p>
            <a:pPr marL="171450" indent="-171450">
              <a:buFont typeface="Arial" panose="020B0604020202020204" pitchFamily="34" charset="0"/>
              <a:buChar char="•"/>
            </a:pPr>
            <a:r>
              <a:rPr lang="en-US" baseline="0" dirty="0" smtClean="0"/>
              <a:t>The maximum exit pupil size is the size of the eye pupil.  When it gets larger than the eye pupil, light is lost and surface brightness no longer increases.  </a:t>
            </a:r>
          </a:p>
          <a:p>
            <a:pPr marL="171450" indent="-171450">
              <a:buFont typeface="Arial" panose="020B0604020202020204" pitchFamily="34" charset="0"/>
              <a:buChar char="•"/>
            </a:pPr>
            <a:r>
              <a:rPr lang="en-US" baseline="0" dirty="0" smtClean="0"/>
              <a:t>So if we find the area of the exit pupil as a percentage of its maximum (the eye pupil) we also have the percentage of maximum surface brightness.  </a:t>
            </a:r>
          </a:p>
          <a:p>
            <a:pPr marL="171450" indent="-171450">
              <a:buFont typeface="Arial" panose="020B0604020202020204" pitchFamily="34" charset="0"/>
              <a:buChar char="•"/>
            </a:pPr>
            <a:r>
              <a:rPr lang="en-US" baseline="0" dirty="0" smtClean="0"/>
              <a:t>There are other mathematical ways to show this, but this is a nice intuitive way to remember it.  </a:t>
            </a:r>
          </a:p>
          <a:p>
            <a:pPr marL="171450" indent="-171450">
              <a:buFont typeface="Arial" panose="020B0604020202020204" pitchFamily="34" charset="0"/>
              <a:buChar char="•"/>
            </a:pPr>
            <a:r>
              <a:rPr lang="en-US" baseline="0" dirty="0" smtClean="0"/>
              <a:t>Since area is proportional to diameter squared, we can take the ratio of the squared diameters to get the percentage.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12</a:t>
            </a:fld>
            <a:endParaRPr lang="en-US"/>
          </a:p>
        </p:txBody>
      </p:sp>
    </p:spTree>
    <p:extLst>
      <p:ext uri="{BB962C8B-B14F-4D97-AF65-F5344CB8AC3E}">
        <p14:creationId xmlns:p14="http://schemas.microsoft.com/office/powerpoint/2010/main" val="69594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This is a universal scale for telescopes, that allows us to see the</a:t>
            </a:r>
            <a:r>
              <a:rPr lang="en-US" sz="1200" b="0" i="0" kern="1200" baseline="0" dirty="0" smtClean="0">
                <a:solidFill>
                  <a:schemeClr val="tx1"/>
                </a:solidFill>
                <a:effectLst/>
                <a:latin typeface="Times New Roman" pitchFamily="18" charset="0"/>
                <a:ea typeface="+mn-ea"/>
                <a:cs typeface="+mn-cs"/>
              </a:rPr>
              <a:t> scope’s range and our location on that performance curve.  </a:t>
            </a:r>
          </a:p>
          <a:p>
            <a:pPr marL="171450" indent="-171450">
              <a:buFont typeface="Arial" panose="020B0604020202020204" pitchFamily="34" charset="0"/>
              <a:buChar char="•"/>
            </a:pPr>
            <a:r>
              <a:rPr lang="en-US" sz="1200" b="0" i="0" kern="1200" baseline="0" dirty="0" smtClean="0">
                <a:solidFill>
                  <a:schemeClr val="tx1"/>
                </a:solidFill>
                <a:effectLst/>
                <a:latin typeface="Times New Roman" pitchFamily="18" charset="0"/>
                <a:ea typeface="+mn-ea"/>
                <a:cs typeface="+mn-cs"/>
              </a:rPr>
              <a:t>Exit Pupil of 7mm  just fits the typical dark-adapted eye pupil, so that is the largest we want to go.  </a:t>
            </a:r>
          </a:p>
          <a:p>
            <a:pPr marL="171450" indent="-171450">
              <a:buFont typeface="Arial" panose="020B0604020202020204" pitchFamily="34" charset="0"/>
              <a:buChar char="•"/>
            </a:pPr>
            <a:r>
              <a:rPr lang="en-US" sz="1200" b="0" i="0" kern="1200" baseline="0" dirty="0" smtClean="0">
                <a:solidFill>
                  <a:schemeClr val="tx1"/>
                </a:solidFill>
                <a:effectLst/>
                <a:latin typeface="Times New Roman" pitchFamily="18" charset="0"/>
                <a:ea typeface="+mn-ea"/>
                <a:cs typeface="+mn-cs"/>
              </a:rPr>
              <a:t>Exit Pupil of 1mm coincides with the point at which the eye can resolve all the detail the scope is capable of providing.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Then we have the following four key reference points on our performance scale:</a:t>
            </a:r>
          </a:p>
          <a:p>
            <a:r>
              <a:rPr lang="en-US" sz="1200" b="0" i="0" u="sng" kern="1200" dirty="0" smtClean="0">
                <a:solidFill>
                  <a:schemeClr val="tx1"/>
                </a:solidFill>
                <a:effectLst/>
                <a:latin typeface="Times New Roman" pitchFamily="18" charset="0"/>
                <a:ea typeface="+mn-ea"/>
                <a:cs typeface="+mn-cs"/>
              </a:rPr>
              <a:t>Maximum magnification</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What we’re calling Maximum Magnification is the point at which the eye can just see all the detail the scope can deliver.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fact that this occurs when the magnification equals the scope diameter in mm is not only surprising, it’s incredibly convenient.  It’s also pretty easy to show.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a:t>
            </a:r>
            <a:r>
              <a:rPr lang="en-US" sz="1200" b="0" i="0" kern="1200" dirty="0" err="1" smtClean="0">
                <a:solidFill>
                  <a:schemeClr val="tx1"/>
                </a:solidFill>
                <a:effectLst/>
                <a:latin typeface="Times New Roman" pitchFamily="18" charset="0"/>
                <a:ea typeface="+mn-ea"/>
                <a:cs typeface="+mn-cs"/>
              </a:rPr>
              <a:t>M</a:t>
            </a:r>
            <a:r>
              <a:rPr lang="en-US" sz="1200" b="0" i="0" kern="1200" baseline="-25000" dirty="0" err="1" smtClean="0">
                <a:solidFill>
                  <a:schemeClr val="tx1"/>
                </a:solidFill>
                <a:effectLst/>
                <a:latin typeface="Times New Roman" pitchFamily="18" charset="0"/>
                <a:ea typeface="+mn-ea"/>
                <a:cs typeface="+mn-cs"/>
              </a:rPr>
              <a:t>max</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 = 1 mm.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This might be a bit of a surprise: at max magnification, where the scope's resolution matches your eye's resolution, the exit pupil is exactly 1 mm.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Also it gets smaller as you go to higher power, so if you can see the </a:t>
            </a:r>
            <a:r>
              <a:rPr lang="en-US" sz="1200" b="0" i="0" kern="1200" dirty="0" smtClean="0">
                <a:solidFill>
                  <a:schemeClr val="tx1"/>
                </a:solidFill>
                <a:effectLst/>
                <a:latin typeface="Times New Roman" pitchFamily="18" charset="0"/>
                <a:ea typeface="+mn-ea"/>
                <a:cs typeface="+mn-cs"/>
                <a:hlinkClick r:id="rId3"/>
              </a:rPr>
              <a:t>Airy disk</a:t>
            </a:r>
            <a:r>
              <a:rPr lang="en-US" sz="1200" b="0" i="0" kern="1200" dirty="0" smtClean="0">
                <a:solidFill>
                  <a:schemeClr val="tx1"/>
                </a:solidFill>
                <a:effectLst/>
                <a:latin typeface="Times New Roman" pitchFamily="18" charset="0"/>
                <a:ea typeface="+mn-ea"/>
                <a:cs typeface="+mn-cs"/>
              </a:rPr>
              <a:t> the exit pupil is less than or equal to 1mm.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Here we have a magnification of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 an eyepiece focal length of </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and a surface brightness of SB(%) = 2×D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² = 2×1² = 2%.</a:t>
            </a:r>
          </a:p>
          <a:p>
            <a:pPr marL="0" indent="0">
              <a:buFont typeface="Arial" panose="020B0604020202020204" pitchFamily="34" charset="0"/>
              <a:buNone/>
            </a:pPr>
            <a:r>
              <a:rPr lang="en-US" sz="1200" b="0" i="0" u="sng" kern="1200" dirty="0" smtClean="0">
                <a:solidFill>
                  <a:schemeClr val="bg1">
                    <a:lumMod val="75000"/>
                  </a:schemeClr>
                </a:solidFill>
                <a:effectLst/>
                <a:latin typeface="Times New Roman" pitchFamily="18" charset="0"/>
                <a:ea typeface="+mn-ea"/>
                <a:cs typeface="+mn-cs"/>
              </a:rPr>
              <a:t>Note</a:t>
            </a:r>
            <a:r>
              <a:rPr lang="en-US" sz="1200" b="0" i="0" kern="1200" dirty="0" smtClean="0">
                <a:solidFill>
                  <a:schemeClr val="bg1">
                    <a:lumMod val="75000"/>
                  </a:schemeClr>
                </a:solidFill>
                <a:effectLst/>
                <a:latin typeface="Times New Roman" pitchFamily="18" charset="0"/>
                <a:ea typeface="+mn-ea"/>
                <a:cs typeface="+mn-cs"/>
              </a:rPr>
              <a:t>:</a:t>
            </a:r>
            <a:r>
              <a:rPr lang="en-US" sz="1200" b="0" i="0" kern="1200" baseline="0" dirty="0" smtClean="0">
                <a:solidFill>
                  <a:schemeClr val="bg1">
                    <a:lumMod val="75000"/>
                  </a:schemeClr>
                </a:solidFill>
                <a:effectLst/>
                <a:latin typeface="Times New Roman" pitchFamily="18" charset="0"/>
                <a:ea typeface="+mn-ea"/>
                <a:cs typeface="+mn-cs"/>
              </a:rPr>
              <a:t> </a:t>
            </a:r>
            <a:r>
              <a:rPr lang="en-US" dirty="0" smtClean="0">
                <a:solidFill>
                  <a:schemeClr val="bg1">
                    <a:lumMod val="75000"/>
                  </a:schemeClr>
                </a:solidFill>
              </a:rPr>
              <a:t>How to “easily show” </a:t>
            </a:r>
            <a:r>
              <a:rPr lang="en-US" dirty="0" err="1" smtClean="0">
                <a:solidFill>
                  <a:schemeClr val="bg1">
                    <a:lumMod val="75000"/>
                  </a:schemeClr>
                </a:solidFill>
              </a:rPr>
              <a:t>M</a:t>
            </a:r>
            <a:r>
              <a:rPr lang="en-US" baseline="-25000" dirty="0" err="1" smtClean="0">
                <a:solidFill>
                  <a:schemeClr val="bg1">
                    <a:lumMod val="75000"/>
                  </a:schemeClr>
                </a:solidFill>
              </a:rPr>
              <a:t>max</a:t>
            </a:r>
            <a:r>
              <a:rPr lang="en-US" baseline="0" dirty="0" smtClean="0">
                <a:solidFill>
                  <a:schemeClr val="bg1">
                    <a:lumMod val="75000"/>
                  </a:schemeClr>
                </a:solidFill>
              </a:rPr>
              <a:t> = D</a:t>
            </a:r>
            <a:r>
              <a:rPr lang="en-US" baseline="-25000" dirty="0" smtClean="0">
                <a:solidFill>
                  <a:schemeClr val="bg1">
                    <a:lumMod val="75000"/>
                  </a:schemeClr>
                </a:solidFill>
              </a:rPr>
              <a:t>O</a:t>
            </a:r>
            <a:r>
              <a:rPr lang="en-US" baseline="0" dirty="0" smtClean="0">
                <a:solidFill>
                  <a:schemeClr val="bg1">
                    <a:lumMod val="75000"/>
                  </a:schemeClr>
                </a:solidFill>
              </a:rPr>
              <a:t>:  </a:t>
            </a:r>
          </a:p>
          <a:p>
            <a:pPr marL="171450" indent="-171450">
              <a:buFont typeface="Arial" panose="020B0604020202020204" pitchFamily="34" charset="0"/>
              <a:buChar char="•"/>
            </a:pPr>
            <a:r>
              <a:rPr lang="en-US" baseline="0" dirty="0" smtClean="0">
                <a:solidFill>
                  <a:schemeClr val="bg1">
                    <a:lumMod val="75000"/>
                  </a:schemeClr>
                </a:solidFill>
              </a:rPr>
              <a:t>With 20/20 vision, the eye can resolve points separated by 2 arc-minutes (120 arc-seconds) </a:t>
            </a:r>
          </a:p>
          <a:p>
            <a:pPr marL="628650" lvl="1" indent="-171450">
              <a:buFont typeface="Arial" panose="020B0604020202020204" pitchFamily="34" charset="0"/>
              <a:buChar char="•"/>
            </a:pPr>
            <a:r>
              <a:rPr lang="en-US" baseline="0" dirty="0" smtClean="0">
                <a:solidFill>
                  <a:schemeClr val="bg1">
                    <a:lumMod val="75000"/>
                  </a:schemeClr>
                </a:solidFill>
              </a:rPr>
              <a:t>For example, the lines of the “E” on the 20/20 line of an eye chart are 120 arc-seconds apart.  </a:t>
            </a:r>
          </a:p>
          <a:p>
            <a:pPr marL="171450" indent="-171450">
              <a:buFont typeface="Arial" panose="020B0604020202020204" pitchFamily="34" charset="0"/>
              <a:buChar char="•"/>
            </a:pPr>
            <a:r>
              <a:rPr lang="en-US" sz="1200" b="0" i="0" kern="1200" dirty="0" smtClean="0">
                <a:solidFill>
                  <a:schemeClr val="bg1">
                    <a:lumMod val="75000"/>
                  </a:schemeClr>
                </a:solidFill>
                <a:effectLst/>
                <a:latin typeface="Times New Roman" pitchFamily="18" charset="0"/>
                <a:ea typeface="+mn-ea"/>
                <a:cs typeface="+mn-cs"/>
              </a:rPr>
              <a:t>I want to multiply the scope’s resolving power, in arc-seconds to what the eye can see,</a:t>
            </a:r>
            <a:r>
              <a:rPr lang="en-US" sz="1200" b="0" i="0" kern="1200" baseline="0" dirty="0" smtClean="0">
                <a:solidFill>
                  <a:schemeClr val="bg1">
                    <a:lumMod val="75000"/>
                  </a:schemeClr>
                </a:solidFill>
                <a:effectLst/>
                <a:latin typeface="Times New Roman" pitchFamily="18" charset="0"/>
                <a:ea typeface="+mn-ea"/>
                <a:cs typeface="+mn-cs"/>
              </a:rPr>
              <a:t> 120 arc-seconds.  </a:t>
            </a:r>
          </a:p>
          <a:p>
            <a:pPr marL="171450" indent="-171450">
              <a:buFont typeface="Arial" panose="020B0604020202020204" pitchFamily="34" charset="0"/>
              <a:buChar char="•"/>
            </a:pPr>
            <a:r>
              <a:rPr lang="en-US" sz="1200" b="0" i="0" kern="1200" baseline="0" dirty="0" smtClean="0">
                <a:solidFill>
                  <a:schemeClr val="bg1">
                    <a:lumMod val="75000"/>
                  </a:schemeClr>
                </a:solidFill>
                <a:effectLst/>
                <a:latin typeface="Times New Roman" pitchFamily="18" charset="0"/>
                <a:ea typeface="+mn-ea"/>
                <a:cs typeface="+mn-cs"/>
              </a:rPr>
              <a:t>&lt;go to the Telescope Properties slide&gt;But the scope’s resolving power is 120/D</a:t>
            </a:r>
            <a:r>
              <a:rPr lang="en-US" sz="1200" b="0" i="0" kern="1200" baseline="-25000" dirty="0" smtClean="0">
                <a:solidFill>
                  <a:schemeClr val="bg1">
                    <a:lumMod val="75000"/>
                  </a:schemeClr>
                </a:solidFill>
                <a:effectLst/>
                <a:latin typeface="Times New Roman" pitchFamily="18" charset="0"/>
                <a:ea typeface="+mn-ea"/>
                <a:cs typeface="+mn-cs"/>
              </a:rPr>
              <a:t>O</a:t>
            </a:r>
            <a:r>
              <a:rPr lang="en-US" sz="1200" b="0" i="0" kern="1200" baseline="0" dirty="0" smtClean="0">
                <a:solidFill>
                  <a:schemeClr val="bg1">
                    <a:lumMod val="75000"/>
                  </a:schemeClr>
                </a:solidFill>
                <a:effectLst/>
                <a:latin typeface="Times New Roman" pitchFamily="18" charset="0"/>
                <a:ea typeface="+mn-ea"/>
                <a:cs typeface="+mn-cs"/>
              </a:rPr>
              <a:t>.  So if I multiply by magnification of D</a:t>
            </a:r>
            <a:r>
              <a:rPr lang="en-US" sz="1200" b="0" i="0" kern="1200" baseline="-25000" dirty="0" smtClean="0">
                <a:solidFill>
                  <a:schemeClr val="bg1">
                    <a:lumMod val="75000"/>
                  </a:schemeClr>
                </a:solidFill>
                <a:effectLst/>
                <a:latin typeface="Times New Roman" pitchFamily="18" charset="0"/>
                <a:ea typeface="+mn-ea"/>
                <a:cs typeface="+mn-cs"/>
              </a:rPr>
              <a:t>O</a:t>
            </a:r>
            <a:r>
              <a:rPr lang="en-US" sz="1200" b="0" i="0" kern="1200" baseline="0" dirty="0" smtClean="0">
                <a:solidFill>
                  <a:schemeClr val="bg1">
                    <a:lumMod val="75000"/>
                  </a:schemeClr>
                </a:solidFill>
                <a:effectLst/>
                <a:latin typeface="Times New Roman" pitchFamily="18" charset="0"/>
                <a:ea typeface="+mn-ea"/>
                <a:cs typeface="+mn-cs"/>
              </a:rPr>
              <a:t> I will get the 120 that I need.  QED</a:t>
            </a:r>
          </a:p>
          <a:p>
            <a:pPr marL="0" indent="0">
              <a:buFont typeface="Arial" panose="020B0604020202020204" pitchFamily="34" charset="0"/>
              <a:buNone/>
            </a:pPr>
            <a:endParaRPr lang="en-US" sz="1200" b="0" i="0" kern="1200" dirty="0" smtClean="0">
              <a:solidFill>
                <a:schemeClr val="bg1">
                  <a:lumMod val="75000"/>
                </a:schemeClr>
              </a:solidFill>
              <a:effectLst/>
              <a:latin typeface="Times New Roman" pitchFamily="18" charset="0"/>
              <a:ea typeface="+mn-ea"/>
              <a:cs typeface="+mn-cs"/>
            </a:endParaRPr>
          </a:p>
          <a:p>
            <a:r>
              <a:rPr lang="en-US" sz="1200" b="0" i="0" u="sng" kern="1200" dirty="0" smtClean="0">
                <a:solidFill>
                  <a:schemeClr val="tx1"/>
                </a:solidFill>
                <a:effectLst/>
                <a:latin typeface="Times New Roman" pitchFamily="18" charset="0"/>
                <a:ea typeface="+mn-ea"/>
                <a:cs typeface="+mn-cs"/>
              </a:rPr>
              <a:t>Optimum (half-maximum) magnification</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we will assume the </a:t>
            </a:r>
            <a:r>
              <a:rPr lang="en-US" sz="1200" b="0" i="0" kern="1200" dirty="0" smtClean="0">
                <a:solidFill>
                  <a:schemeClr val="tx1"/>
                </a:solidFill>
                <a:effectLst/>
                <a:latin typeface="Times New Roman" pitchFamily="18" charset="0"/>
                <a:ea typeface="+mn-ea"/>
                <a:cs typeface="+mn-cs"/>
                <a:hlinkClick r:id="rId4"/>
              </a:rPr>
              <a:t>optimum is at 2mm</a:t>
            </a:r>
            <a:r>
              <a:rPr lang="en-US" sz="1200" b="0" i="0" kern="1200" dirty="0" smtClean="0">
                <a:solidFill>
                  <a:schemeClr val="tx1"/>
                </a:solidFill>
                <a:effectLst/>
                <a:latin typeface="Times New Roman" pitchFamily="18" charset="0"/>
                <a:ea typeface="+mn-ea"/>
                <a:cs typeface="+mn-cs"/>
              </a:rPr>
              <a:t>, as this actually is closest to the true optimum (2.4mm), is an easy point to remember and simple for mental calculations.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Bear in mind, though, that anywhere on the range between 2 and 3mm pretty much hits it.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Then we have M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/2, </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e</a:t>
            </a:r>
            <a:r>
              <a:rPr lang="en-US" sz="1200" b="0" i="0" kern="1200" dirty="0" smtClean="0">
                <a:solidFill>
                  <a:schemeClr val="tx1"/>
                </a:solidFill>
                <a:effectLst/>
                <a:latin typeface="Times New Roman" pitchFamily="18" charset="0"/>
                <a:ea typeface="+mn-ea"/>
                <a:cs typeface="+mn-cs"/>
              </a:rPr>
              <a:t> = </a:t>
            </a:r>
            <a:r>
              <a:rPr lang="en-US" sz="1200" b="0" i="0" kern="1200" dirty="0" err="1" smtClean="0">
                <a:solidFill>
                  <a:schemeClr val="tx1"/>
                </a:solidFill>
                <a:effectLst/>
                <a:latin typeface="Times New Roman" pitchFamily="18" charset="0"/>
                <a:ea typeface="+mn-ea"/>
                <a:cs typeface="+mn-cs"/>
              </a:rPr>
              <a:t>D</a:t>
            </a:r>
            <a:r>
              <a:rPr lang="en-US" sz="1200" b="0" i="0" kern="1200" baseline="-25000" dirty="0" err="1" smtClean="0">
                <a:solidFill>
                  <a:schemeClr val="tx1"/>
                </a:solidFill>
                <a:effectLst/>
                <a:latin typeface="Times New Roman" pitchFamily="18" charset="0"/>
                <a:ea typeface="+mn-ea"/>
                <a:cs typeface="+mn-cs"/>
              </a:rPr>
              <a:t>ep</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 2×f</a:t>
            </a:r>
            <a:r>
              <a:rPr lang="en-US" sz="1200" b="0" i="0" kern="1200" baseline="-25000" dirty="0"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and a surface brightness of SB(%) = 2×D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² = 2×2²; = 8%.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Note that this optimum is at </a:t>
            </a:r>
            <a:r>
              <a:rPr lang="en-US" sz="1200" b="0" i="0" u="sng" kern="1200" dirty="0" smtClean="0">
                <a:solidFill>
                  <a:schemeClr val="tx1"/>
                </a:solidFill>
                <a:effectLst/>
                <a:latin typeface="Times New Roman" pitchFamily="18" charset="0"/>
                <a:ea typeface="+mn-ea"/>
                <a:cs typeface="+mn-cs"/>
              </a:rPr>
              <a:t>half maximum magnification</a:t>
            </a:r>
            <a:r>
              <a:rPr lang="en-US" sz="1200" b="0" i="0" kern="1200" dirty="0" smtClean="0">
                <a:solidFill>
                  <a:schemeClr val="tx1"/>
                </a:solidFill>
                <a:effectLst/>
                <a:latin typeface="Times New Roman" pitchFamily="18" charset="0"/>
                <a:ea typeface="+mn-ea"/>
                <a:cs typeface="+mn-cs"/>
              </a:rPr>
              <a:t>.</a:t>
            </a:r>
          </a:p>
          <a:p>
            <a:r>
              <a:rPr lang="en-US" sz="1200" b="0" i="0" u="sng" kern="1200" dirty="0" smtClean="0">
                <a:solidFill>
                  <a:schemeClr val="tx1"/>
                </a:solidFill>
                <a:effectLst/>
                <a:latin typeface="Times New Roman" pitchFamily="18" charset="0"/>
                <a:ea typeface="+mn-ea"/>
                <a:cs typeface="+mn-cs"/>
              </a:rPr>
              <a:t>Maximum Brightness</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We found brightest image, which also has the widest field of view, by setting the magnification to give us an exit pupil of 7 mm -- the minimum magnification we will want to use.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At this point we have a magnification of M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/7, eyepiece focal length </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e</a:t>
            </a:r>
            <a:r>
              <a:rPr lang="en-US" sz="1200" b="0" i="0" kern="1200" dirty="0" smtClean="0">
                <a:solidFill>
                  <a:schemeClr val="tx1"/>
                </a:solidFill>
                <a:effectLst/>
                <a:latin typeface="Times New Roman" pitchFamily="18" charset="0"/>
                <a:ea typeface="+mn-ea"/>
                <a:cs typeface="+mn-cs"/>
              </a:rPr>
              <a:t> = 7×f</a:t>
            </a:r>
            <a:r>
              <a:rPr lang="en-US" sz="1200" b="0" i="0" kern="1200" baseline="-25000" dirty="0"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and a surface brightness of 100%.</a:t>
            </a:r>
          </a:p>
          <a:p>
            <a:r>
              <a:rPr lang="en-US" sz="1200" b="0" i="0" u="sng" kern="1200" dirty="0" smtClean="0">
                <a:solidFill>
                  <a:schemeClr val="tx1"/>
                </a:solidFill>
                <a:effectLst/>
                <a:latin typeface="Times New Roman" pitchFamily="18" charset="0"/>
                <a:ea typeface="+mn-ea"/>
                <a:cs typeface="+mn-cs"/>
              </a:rPr>
              <a:t>Wide Field</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by backing down from a 7mm exit pupil to 5mm, we arrive at a point that is </a:t>
            </a:r>
            <a:r>
              <a:rPr lang="en-US" sz="1200" b="0" i="0" u="sng" kern="1200" dirty="0" smtClean="0">
                <a:solidFill>
                  <a:schemeClr val="tx1"/>
                </a:solidFill>
                <a:effectLst/>
                <a:latin typeface="Times New Roman" pitchFamily="18" charset="0"/>
                <a:ea typeface="+mn-ea"/>
                <a:cs typeface="+mn-cs"/>
              </a:rPr>
              <a:t>half maximum brightness</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resulting in an eyepiece focal length </a:t>
            </a:r>
            <a:r>
              <a:rPr lang="en-US" sz="1200" b="0" i="0" kern="1200" dirty="0" err="1" smtClean="0">
                <a:solidFill>
                  <a:schemeClr val="tx1"/>
                </a:solidFill>
                <a:effectLst/>
                <a:latin typeface="Times New Roman" pitchFamily="18" charset="0"/>
                <a:ea typeface="+mn-ea"/>
                <a:cs typeface="+mn-cs"/>
              </a:rPr>
              <a:t>f</a:t>
            </a:r>
            <a:r>
              <a:rPr lang="en-US" sz="1200" b="0" i="0" kern="1200" baseline="-25000" dirty="0" err="1" smtClean="0">
                <a:solidFill>
                  <a:schemeClr val="tx1"/>
                </a:solidFill>
                <a:effectLst/>
                <a:latin typeface="Times New Roman" pitchFamily="18" charset="0"/>
                <a:ea typeface="+mn-ea"/>
                <a:cs typeface="+mn-cs"/>
              </a:rPr>
              <a:t>e</a:t>
            </a:r>
            <a:r>
              <a:rPr lang="en-US" sz="1200" b="0" i="0" kern="1200" dirty="0" smtClean="0">
                <a:solidFill>
                  <a:schemeClr val="tx1"/>
                </a:solidFill>
                <a:effectLst/>
                <a:latin typeface="Times New Roman" pitchFamily="18" charset="0"/>
                <a:ea typeface="+mn-ea"/>
                <a:cs typeface="+mn-cs"/>
              </a:rPr>
              <a:t> = 5×f</a:t>
            </a:r>
            <a:r>
              <a:rPr lang="en-US" sz="1200" b="0" i="0" kern="1200" baseline="-25000" dirty="0" smtClean="0">
                <a:solidFill>
                  <a:schemeClr val="tx1"/>
                </a:solidFill>
                <a:effectLst/>
                <a:latin typeface="Times New Roman" pitchFamily="18" charset="0"/>
                <a:ea typeface="+mn-ea"/>
                <a:cs typeface="+mn-cs"/>
              </a:rPr>
              <a:t>R</a:t>
            </a:r>
            <a:r>
              <a:rPr lang="en-US" sz="1200" b="0" i="0" kern="1200" dirty="0" smtClean="0">
                <a:solidFill>
                  <a:schemeClr val="tx1"/>
                </a:solidFill>
                <a:effectLst/>
                <a:latin typeface="Times New Roman" pitchFamily="18" charset="0"/>
                <a:ea typeface="+mn-ea"/>
                <a:cs typeface="+mn-cs"/>
              </a:rPr>
              <a:t> that sometimes is more available than the maximum eyepiece focal length.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This point, with 50% max brightness and 70% of widest possible field of view (so we can still call it "wide field"), represents a good compromise in brightness vs. magnification for deep-sky observation.</a:t>
            </a:r>
          </a:p>
          <a:p>
            <a:r>
              <a:rPr lang="en-US" sz="1200" b="0" i="0" kern="1200" dirty="0" smtClean="0">
                <a:solidFill>
                  <a:schemeClr val="tx1"/>
                </a:solidFill>
                <a:effectLst/>
                <a:latin typeface="Times New Roman" pitchFamily="18" charset="0"/>
                <a:ea typeface="+mn-ea"/>
                <a:cs typeface="+mn-cs"/>
              </a:rPr>
              <a:t>To these four critical points we will add one additional point, an </a:t>
            </a:r>
          </a:p>
          <a:p>
            <a:r>
              <a:rPr lang="en-US" sz="1200" b="0" i="0" u="sng" kern="1200" dirty="0" smtClean="0">
                <a:solidFill>
                  <a:schemeClr val="tx1"/>
                </a:solidFill>
                <a:effectLst/>
                <a:latin typeface="Times New Roman" pitchFamily="18" charset="0"/>
                <a:ea typeface="+mn-ea"/>
                <a:cs typeface="+mn-cs"/>
              </a:rPr>
              <a:t>"Extra-high" resolution point</a:t>
            </a:r>
            <a:r>
              <a:rPr lang="en-US" sz="1200" b="0" i="0" kern="1200" dirty="0" smtClean="0">
                <a:solidFill>
                  <a:schemeClr val="tx1"/>
                </a:solidFill>
                <a:effectLst/>
                <a:latin typeface="Times New Roman" pitchFamily="18" charset="0"/>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introduced because max magnification brings the scope's resolving power to where your eye can </a:t>
            </a:r>
            <a:r>
              <a:rPr lang="en-US" sz="1200" b="0" i="1" kern="1200" dirty="0" smtClean="0">
                <a:solidFill>
                  <a:schemeClr val="tx1"/>
                </a:solidFill>
                <a:effectLst/>
                <a:latin typeface="Times New Roman" pitchFamily="18" charset="0"/>
                <a:ea typeface="+mn-ea"/>
                <a:cs typeface="+mn-cs"/>
              </a:rPr>
              <a:t>just</a:t>
            </a:r>
            <a:r>
              <a:rPr lang="en-US" sz="1200" b="0" i="0" kern="1200" dirty="0" smtClean="0">
                <a:solidFill>
                  <a:schemeClr val="tx1"/>
                </a:solidFill>
                <a:effectLst/>
                <a:latin typeface="Times New Roman" pitchFamily="18" charset="0"/>
                <a:ea typeface="+mn-ea"/>
                <a:cs typeface="+mn-cs"/>
              </a:rPr>
              <a:t> see it.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We can push the scope a little beyond its performance range at the high power end, to make the detail a bit easier to see.</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As you go past the limit of the scope's performance you can see the effect, in the form of progressively greater rounding or blurring of edges. </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We therefore will stop at 50% higher magnification, or 1.5×M</a:t>
            </a:r>
            <a:r>
              <a:rPr lang="en-US" sz="1200" b="0" i="0" kern="1200" baseline="-25000" dirty="0" smtClean="0">
                <a:solidFill>
                  <a:schemeClr val="tx1"/>
                </a:solidFill>
                <a:effectLst/>
                <a:latin typeface="Times New Roman" pitchFamily="18" charset="0"/>
                <a:ea typeface="+mn-ea"/>
                <a:cs typeface="+mn-cs"/>
              </a:rPr>
              <a:t>max</a:t>
            </a:r>
            <a:r>
              <a:rPr lang="en-US" sz="1200" b="0" i="0" kern="1200" dirty="0" smtClean="0">
                <a:solidFill>
                  <a:schemeClr val="tx1"/>
                </a:solidFill>
                <a:effectLst/>
                <a:latin typeface="Times New Roman" pitchFamily="18" charset="0"/>
                <a:ea typeface="+mn-ea"/>
                <a:cs typeface="+mn-cs"/>
              </a:rPr>
              <a:t> = 1.5×D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 before the blurring (not to mention the image darkening) becomes objectionable.</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Setting an extra-high magnification M = 1.5×M</a:t>
            </a:r>
            <a:r>
              <a:rPr lang="en-US" sz="1200" b="0" i="0" kern="1200" baseline="-25000" dirty="0" smtClean="0">
                <a:solidFill>
                  <a:schemeClr val="tx1"/>
                </a:solidFill>
                <a:effectLst/>
                <a:latin typeface="Times New Roman" pitchFamily="18" charset="0"/>
                <a:ea typeface="+mn-ea"/>
                <a:cs typeface="+mn-cs"/>
              </a:rPr>
              <a:t>max</a:t>
            </a:r>
            <a:r>
              <a:rPr lang="en-US" sz="1200" b="0" i="0" kern="1200" dirty="0" smtClean="0">
                <a:solidFill>
                  <a:schemeClr val="tx1"/>
                </a:solidFill>
                <a:effectLst/>
                <a:latin typeface="Times New Roman" pitchFamily="18" charset="0"/>
                <a:ea typeface="+mn-ea"/>
                <a:cs typeface="+mn-cs"/>
              </a:rPr>
              <a:t> leads to a 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/M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/(1.5×D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 = </a:t>
            </a:r>
            <a:r>
              <a:rPr lang="en-US" sz="1200" b="0" i="0" kern="1200" baseline="30000" dirty="0" smtClean="0">
                <a:solidFill>
                  <a:schemeClr val="tx1"/>
                </a:solidFill>
                <a:effectLst/>
                <a:latin typeface="Times New Roman" pitchFamily="18" charset="0"/>
                <a:ea typeface="+mn-ea"/>
                <a:cs typeface="+mn-cs"/>
              </a:rPr>
              <a:t>2</a:t>
            </a:r>
            <a:r>
              <a:rPr lang="en-US" sz="1200" b="0" i="0" kern="1200" dirty="0" smtClean="0">
                <a:solidFill>
                  <a:schemeClr val="tx1"/>
                </a:solidFill>
                <a:effectLst/>
                <a:latin typeface="Times New Roman" pitchFamily="18" charset="0"/>
                <a:ea typeface="+mn-ea"/>
                <a:cs typeface="+mn-cs"/>
              </a:rPr>
              <a:t>/</a:t>
            </a:r>
            <a:r>
              <a:rPr lang="en-US" sz="1200" b="0" i="0" kern="1200" baseline="-25000" dirty="0" smtClean="0">
                <a:solidFill>
                  <a:schemeClr val="tx1"/>
                </a:solidFill>
                <a:effectLst/>
                <a:latin typeface="Times New Roman" pitchFamily="18" charset="0"/>
                <a:ea typeface="+mn-ea"/>
                <a:cs typeface="+mn-cs"/>
              </a:rPr>
              <a:t>3</a:t>
            </a:r>
            <a:r>
              <a:rPr lang="en-US" sz="1200" b="0" i="0" kern="1200" dirty="0" smtClean="0">
                <a:solidFill>
                  <a:schemeClr val="tx1"/>
                </a:solidFill>
                <a:effectLst/>
                <a:latin typeface="Times New Roman" pitchFamily="18" charset="0"/>
                <a:ea typeface="+mn-ea"/>
                <a:cs typeface="+mn-cs"/>
              </a:rPr>
              <a:t>mm.</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Then the dynamic range for the exit pupil is fundamentally </a:t>
            </a:r>
            <a:r>
              <a:rPr lang="en-US" sz="1200" b="1" i="0" kern="1200" dirty="0" smtClean="0">
                <a:solidFill>
                  <a:schemeClr val="tx1"/>
                </a:solidFill>
                <a:effectLst/>
                <a:latin typeface="Times New Roman" pitchFamily="18" charset="0"/>
                <a:ea typeface="+mn-ea"/>
                <a:cs typeface="+mn-cs"/>
              </a:rPr>
              <a:t>from 1 to 7 mm</a:t>
            </a:r>
            <a:r>
              <a:rPr lang="en-US" sz="1200" b="0" i="0" kern="1200" dirty="0" smtClean="0">
                <a:solidFill>
                  <a:schemeClr val="tx1"/>
                </a:solidFill>
                <a:effectLst/>
                <a:latin typeface="Times New Roman" pitchFamily="18" charset="0"/>
                <a:ea typeface="+mn-ea"/>
                <a:cs typeface="+mn-cs"/>
              </a:rPr>
              <a:t>, with three additional reference points noted for a total of 5 points on the scale. These are points to consider when selecting a set of eyepieces for use with a given scope:</a:t>
            </a:r>
          </a:p>
          <a:p>
            <a:pPr marL="171450" indent="-171450">
              <a:buFont typeface="Arial" panose="020B0604020202020204" pitchFamily="34" charset="0"/>
              <a:buChar char="•"/>
            </a:pPr>
            <a:r>
              <a:rPr lang="en-US" dirty="0" smtClean="0">
                <a:effectLst/>
              </a:rPr>
              <a:t>Maximum Brightness; D</a:t>
            </a:r>
            <a:r>
              <a:rPr lang="en-US" baseline="-25000" dirty="0" smtClean="0">
                <a:effectLst/>
              </a:rPr>
              <a:t>ep</a:t>
            </a:r>
            <a:r>
              <a:rPr lang="en-US" dirty="0" smtClean="0">
                <a:effectLst/>
              </a:rPr>
              <a:t> = 7mm</a:t>
            </a:r>
          </a:p>
          <a:p>
            <a:pPr marL="171450" indent="-171450">
              <a:buFont typeface="Arial" panose="020B0604020202020204" pitchFamily="34" charset="0"/>
              <a:buChar char="•"/>
            </a:pPr>
            <a:r>
              <a:rPr lang="en-US" dirty="0" smtClean="0">
                <a:effectLst/>
              </a:rPr>
              <a:t>Half-Maximum Brightness; D</a:t>
            </a:r>
            <a:r>
              <a:rPr lang="en-US" baseline="-25000" dirty="0" smtClean="0">
                <a:effectLst/>
              </a:rPr>
              <a:t>ep</a:t>
            </a:r>
            <a:r>
              <a:rPr lang="en-US" dirty="0" smtClean="0">
                <a:effectLst/>
              </a:rPr>
              <a:t> = 5mm</a:t>
            </a:r>
          </a:p>
          <a:p>
            <a:pPr marL="171450" indent="-171450">
              <a:buFont typeface="Arial" panose="020B0604020202020204" pitchFamily="34" charset="0"/>
              <a:buChar char="•"/>
            </a:pPr>
            <a:r>
              <a:rPr lang="en-US" dirty="0" smtClean="0">
                <a:effectLst/>
              </a:rPr>
              <a:t>Half-Maximum Magnification; D</a:t>
            </a:r>
            <a:r>
              <a:rPr lang="en-US" baseline="-25000" dirty="0" smtClean="0">
                <a:effectLst/>
              </a:rPr>
              <a:t>ep</a:t>
            </a:r>
            <a:r>
              <a:rPr lang="en-US" dirty="0" smtClean="0">
                <a:effectLst/>
              </a:rPr>
              <a:t> = 2mm</a:t>
            </a:r>
          </a:p>
          <a:p>
            <a:pPr marL="171450" indent="-171450">
              <a:buFont typeface="Arial" panose="020B0604020202020204" pitchFamily="34" charset="0"/>
              <a:buChar char="•"/>
            </a:pPr>
            <a:r>
              <a:rPr lang="en-US" dirty="0" smtClean="0">
                <a:effectLst/>
              </a:rPr>
              <a:t>Maximum Magnification; D</a:t>
            </a:r>
            <a:r>
              <a:rPr lang="en-US" baseline="-25000" dirty="0" smtClean="0">
                <a:effectLst/>
              </a:rPr>
              <a:t>ep</a:t>
            </a:r>
            <a:r>
              <a:rPr lang="en-US" dirty="0" smtClean="0">
                <a:effectLst/>
              </a:rPr>
              <a:t> = 1mm</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Extra-High Magnification; D</a:t>
            </a:r>
            <a:r>
              <a:rPr lang="en-US" sz="1200" kern="1200" baseline="-25000" dirty="0" smtClean="0">
                <a:solidFill>
                  <a:schemeClr val="tx1"/>
                </a:solidFill>
                <a:effectLst/>
                <a:latin typeface="Times New Roman" pitchFamily="18" charset="0"/>
                <a:ea typeface="+mn-ea"/>
                <a:cs typeface="+mn-cs"/>
              </a:rPr>
              <a:t>ep</a:t>
            </a:r>
            <a:r>
              <a:rPr lang="en-US" sz="1200" kern="1200" dirty="0" smtClean="0">
                <a:solidFill>
                  <a:schemeClr val="tx1"/>
                </a:solidFill>
                <a:effectLst/>
                <a:latin typeface="Times New Roman" pitchFamily="18" charset="0"/>
                <a:ea typeface="+mn-ea"/>
                <a:cs typeface="+mn-cs"/>
              </a:rPr>
              <a:t> = </a:t>
            </a:r>
            <a:r>
              <a:rPr lang="en-US" sz="1200" kern="1200" baseline="30000" dirty="0" smtClean="0">
                <a:solidFill>
                  <a:schemeClr val="tx1"/>
                </a:solidFill>
                <a:effectLst/>
                <a:latin typeface="Times New Roman" pitchFamily="18" charset="0"/>
                <a:ea typeface="+mn-ea"/>
                <a:cs typeface="+mn-cs"/>
              </a:rPr>
              <a:t>2</a:t>
            </a:r>
            <a:r>
              <a:rPr lang="en-US" sz="1200" kern="1200" dirty="0" smtClean="0">
                <a:solidFill>
                  <a:schemeClr val="tx1"/>
                </a:solidFill>
                <a:effectLst/>
                <a:latin typeface="Times New Roman" pitchFamily="18" charset="0"/>
                <a:ea typeface="+mn-ea"/>
                <a:cs typeface="+mn-cs"/>
              </a:rPr>
              <a:t>/</a:t>
            </a:r>
            <a:r>
              <a:rPr lang="en-US" sz="1200" kern="1200" baseline="-25000" dirty="0" smtClean="0">
                <a:solidFill>
                  <a:schemeClr val="tx1"/>
                </a:solidFill>
                <a:effectLst/>
                <a:latin typeface="Times New Roman" pitchFamily="18" charset="0"/>
                <a:ea typeface="+mn-ea"/>
                <a:cs typeface="+mn-cs"/>
              </a:rPr>
              <a:t>3</a:t>
            </a:r>
            <a:r>
              <a:rPr lang="en-US" sz="1200" kern="1200" dirty="0" smtClean="0">
                <a:solidFill>
                  <a:schemeClr val="tx1"/>
                </a:solidFill>
                <a:effectLst/>
                <a:latin typeface="Times New Roman" pitchFamily="18" charset="0"/>
                <a:ea typeface="+mn-ea"/>
                <a:cs typeface="+mn-cs"/>
              </a:rPr>
              <a:t>mm</a:t>
            </a:r>
            <a:endParaRPr lang="en-US" dirty="0" smtClean="0"/>
          </a:p>
        </p:txBody>
      </p:sp>
      <p:sp>
        <p:nvSpPr>
          <p:cNvPr id="4" name="Slide Number Placeholder 3"/>
          <p:cNvSpPr>
            <a:spLocks noGrp="1"/>
          </p:cNvSpPr>
          <p:nvPr>
            <p:ph type="sldNum" sz="quarter" idx="10"/>
          </p:nvPr>
        </p:nvSpPr>
        <p:spPr/>
        <p:txBody>
          <a:bodyPr/>
          <a:lstStyle/>
          <a:p>
            <a:fld id="{DF38E99F-B455-4068-B6B0-16DE3C8A8CA3}" type="slidenum">
              <a:rPr lang="en-US" smtClean="0"/>
              <a:pPr/>
              <a:t>13</a:t>
            </a:fld>
            <a:endParaRPr lang="en-US"/>
          </a:p>
        </p:txBody>
      </p:sp>
    </p:spTree>
    <p:extLst>
      <p:ext uri="{BB962C8B-B14F-4D97-AF65-F5344CB8AC3E}">
        <p14:creationId xmlns:p14="http://schemas.microsoft.com/office/powerpoint/2010/main" val="343685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then here’s how we are going to go about analyzing and outfitting our telescope.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14</a:t>
            </a:fld>
            <a:endParaRPr lang="en-US"/>
          </a:p>
        </p:txBody>
      </p:sp>
    </p:spTree>
    <p:extLst>
      <p:ext uri="{BB962C8B-B14F-4D97-AF65-F5344CB8AC3E}">
        <p14:creationId xmlns:p14="http://schemas.microsoft.com/office/powerpoint/2010/main" val="300832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Properties that are intrinsic to the scope are those that depend only on the objective lens or mirror.</a:t>
            </a:r>
          </a:p>
          <a:p>
            <a:pPr marL="171450" indent="-171450">
              <a:buFont typeface="Arial" panose="020B0604020202020204" pitchFamily="34" charset="0"/>
              <a:buChar char="•"/>
            </a:pPr>
            <a:r>
              <a:rPr lang="en-US" dirty="0" smtClean="0"/>
              <a:t>The diameter of the objective</a:t>
            </a:r>
            <a:r>
              <a:rPr lang="en-US" baseline="0" dirty="0" smtClean="0"/>
              <a:t> and the f-ratio are given on the scope </a:t>
            </a:r>
          </a:p>
          <a:p>
            <a:pPr marL="171450" indent="-171450">
              <a:buFont typeface="Arial" panose="020B0604020202020204" pitchFamily="34" charset="0"/>
              <a:buChar char="•"/>
            </a:pPr>
            <a:r>
              <a:rPr lang="en-US" baseline="0" dirty="0" smtClean="0"/>
              <a:t>The resolving power is the smallest separation between two stars that can possibly be distinguished with the scope.  </a:t>
            </a:r>
          </a:p>
          <a:p>
            <a:pPr marL="628650" lvl="1" indent="-171450">
              <a:buFont typeface="Arial" panose="020B0604020202020204" pitchFamily="34" charset="0"/>
              <a:buChar char="•"/>
            </a:pPr>
            <a:r>
              <a:rPr lang="en-US" baseline="0" dirty="0" smtClean="0"/>
              <a:t>Notice how, as the diameter of the scope gets larger, the separation that the scope can distinguish gets smaller, meaning the scope can see tinier, finer detail.  </a:t>
            </a:r>
          </a:p>
          <a:p>
            <a:pPr marL="171450" lvl="0" indent="-171450">
              <a:buFont typeface="Arial" panose="020B0604020202020204" pitchFamily="34" charset="0"/>
              <a:buChar char="•"/>
            </a:pPr>
            <a:r>
              <a:rPr lang="en-US" baseline="0" dirty="0" smtClean="0"/>
              <a:t>The magnitude limit is the faintest star brightness the scope can detect.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15</a:t>
            </a:fld>
            <a:endParaRPr lang="en-US"/>
          </a:p>
        </p:txBody>
      </p:sp>
    </p:spTree>
    <p:extLst>
      <p:ext uri="{BB962C8B-B14F-4D97-AF65-F5344CB8AC3E}">
        <p14:creationId xmlns:p14="http://schemas.microsoft.com/office/powerpoint/2010/main" val="362177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we’ve determined the telescope properties, we can move on to selecting the operating points.  </a:t>
            </a:r>
          </a:p>
          <a:p>
            <a:pPr marL="171450" indent="-171450">
              <a:buFont typeface="Arial" panose="020B0604020202020204" pitchFamily="34" charset="0"/>
              <a:buChar char="•"/>
            </a:pPr>
            <a:r>
              <a:rPr lang="en-US" dirty="0" smtClean="0"/>
              <a:t>With each one, we will be going after these four values... which one we start with will depend on the operating point and what we know.  </a:t>
            </a:r>
          </a:p>
        </p:txBody>
      </p:sp>
      <p:sp>
        <p:nvSpPr>
          <p:cNvPr id="4" name="Slide Number Placeholder 3"/>
          <p:cNvSpPr>
            <a:spLocks noGrp="1"/>
          </p:cNvSpPr>
          <p:nvPr>
            <p:ph type="sldNum" sz="quarter" idx="10"/>
          </p:nvPr>
        </p:nvSpPr>
        <p:spPr/>
        <p:txBody>
          <a:bodyPr/>
          <a:lstStyle/>
          <a:p>
            <a:fld id="{DF38E99F-B455-4068-B6B0-16DE3C8A8CA3}" type="slidenum">
              <a:rPr lang="en-US" smtClean="0"/>
              <a:pPr/>
              <a:t>16</a:t>
            </a:fld>
            <a:endParaRPr lang="en-US"/>
          </a:p>
        </p:txBody>
      </p:sp>
    </p:spTree>
    <p:extLst>
      <p:ext uri="{BB962C8B-B14F-4D97-AF65-F5344CB8AC3E}">
        <p14:creationId xmlns:p14="http://schemas.microsoft.com/office/powerpoint/2010/main" val="343685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 have magnification, I can easily find what exactly that magnification will show me: </a:t>
            </a:r>
          </a:p>
          <a:p>
            <a:pPr marL="171450" indent="-171450">
              <a:buFont typeface="Arial" panose="020B0604020202020204" pitchFamily="34" charset="0"/>
              <a:buChar char="•"/>
            </a:pPr>
            <a:r>
              <a:rPr lang="en-US" dirty="0" smtClean="0"/>
              <a:t>Scope Field</a:t>
            </a:r>
            <a:r>
              <a:rPr lang="en-US" baseline="0" dirty="0" smtClean="0"/>
              <a:t> of View: how much of the sky I will be able to see – can I see the entire Pleiades or just like two stars?  </a:t>
            </a:r>
          </a:p>
          <a:p>
            <a:pPr marL="171450" indent="-171450">
              <a:buFont typeface="Arial" panose="020B0604020202020204" pitchFamily="34" charset="0"/>
              <a:buChar char="•"/>
            </a:pPr>
            <a:r>
              <a:rPr lang="en-US" baseline="0" dirty="0" smtClean="0"/>
              <a:t>Resolution:  how much detail can I see with this eyepiece – sure the scope can split the two stars but can I see that at this magnification?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dirty="0" smtClean="0"/>
              <a:t>You</a:t>
            </a:r>
            <a:r>
              <a:rPr lang="en-US" baseline="0" dirty="0" smtClean="0"/>
              <a:t> get t</a:t>
            </a:r>
            <a:r>
              <a:rPr lang="en-US" dirty="0" smtClean="0"/>
              <a:t>he apparent FOV of the eyepiece from the manufacturer’s specs.</a:t>
            </a:r>
            <a:r>
              <a:rPr lang="en-US" baseline="0" dirty="0" smtClean="0"/>
              <a:t>  Some points of reference:</a:t>
            </a:r>
          </a:p>
          <a:p>
            <a:pPr marL="171450" indent="-171450">
              <a:buFont typeface="Arial" panose="020B0604020202020204" pitchFamily="34" charset="0"/>
              <a:buChar char="•"/>
            </a:pPr>
            <a:r>
              <a:rPr lang="en-US" baseline="0" dirty="0" smtClean="0"/>
              <a:t>Most common eyepieces (like ones that come with the scope) are </a:t>
            </a:r>
            <a:r>
              <a:rPr lang="en-US" baseline="0" dirty="0" err="1" smtClean="0"/>
              <a:t>Plössl</a:t>
            </a:r>
            <a:r>
              <a:rPr lang="en-US" baseline="0" dirty="0" smtClean="0"/>
              <a:t> design, which has about 50° apparent FOV.  </a:t>
            </a:r>
          </a:p>
          <a:p>
            <a:pPr marL="171450" indent="-171450">
              <a:buFont typeface="Arial" panose="020B0604020202020204" pitchFamily="34" charset="0"/>
              <a:buChar char="•"/>
            </a:pPr>
            <a:r>
              <a:rPr lang="en-US" baseline="0" dirty="0" smtClean="0"/>
              <a:t>Wide FOV eyepieces range from 70-100° (and wider); typical is </a:t>
            </a:r>
            <a:r>
              <a:rPr lang="en-US" baseline="0" dirty="0" err="1" smtClean="0"/>
              <a:t>Erfle</a:t>
            </a:r>
            <a:r>
              <a:rPr lang="en-US" baseline="0" dirty="0" smtClean="0"/>
              <a:t> at 70° or </a:t>
            </a:r>
            <a:r>
              <a:rPr lang="en-US" baseline="0" dirty="0" err="1" smtClean="0"/>
              <a:t>Nagler</a:t>
            </a:r>
            <a:r>
              <a:rPr lang="en-US" baseline="0" dirty="0" smtClean="0"/>
              <a:t> design which is 82°.  </a:t>
            </a:r>
          </a:p>
          <a:p>
            <a:pPr marL="171450" indent="-171450">
              <a:buFont typeface="Arial" panose="020B0604020202020204" pitchFamily="34" charset="0"/>
              <a:buChar char="•"/>
            </a:pPr>
            <a:r>
              <a:rPr lang="en-US" baseline="0" dirty="0" smtClean="0"/>
              <a:t>Older eyepieces like Orthoscopic, which might be good for planets, are around 45°.  </a:t>
            </a:r>
          </a:p>
          <a:p>
            <a:pPr marL="171450" indent="-171450">
              <a:buFont typeface="Arial" panose="020B0604020202020204" pitchFamily="34" charset="0"/>
              <a:buChar char="•"/>
            </a:pPr>
            <a:r>
              <a:rPr lang="en-US" baseline="0" dirty="0" smtClean="0"/>
              <a:t>2” barrels will give you a wider FOV that 1.25”.  </a:t>
            </a:r>
          </a:p>
          <a:p>
            <a:pPr marL="171450" indent="-171450">
              <a:buFont typeface="Arial" panose="020B0604020202020204" pitchFamily="34" charset="0"/>
              <a:buChar char="•"/>
            </a:pPr>
            <a:r>
              <a:rPr lang="en-US" baseline="0" dirty="0" smtClean="0"/>
              <a:t>Why not get the widest FOV you possibly can?  1. Cost, 2. Distortion.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17</a:t>
            </a:fld>
            <a:endParaRPr lang="en-US"/>
          </a:p>
        </p:txBody>
      </p:sp>
    </p:spTree>
    <p:extLst>
      <p:ext uri="{BB962C8B-B14F-4D97-AF65-F5344CB8AC3E}">
        <p14:creationId xmlns:p14="http://schemas.microsoft.com/office/powerpoint/2010/main" val="3217293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Portability of a scope can be critical, because if you can't take the scope where you're going then it's no scope at all. This one is an f/5 with an 80mm aperture, comes with an extra-light tripod and its own backpack.</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19</a:t>
            </a:fld>
            <a:endParaRPr lang="en-US"/>
          </a:p>
        </p:txBody>
      </p:sp>
    </p:spTree>
    <p:extLst>
      <p:ext uri="{BB962C8B-B14F-4D97-AF65-F5344CB8AC3E}">
        <p14:creationId xmlns:p14="http://schemas.microsoft.com/office/powerpoint/2010/main" val="1990427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chemeClr val="bg1">
                    <a:lumMod val="50000"/>
                  </a:schemeClr>
                </a:solidFill>
              </a:rPr>
              <a:t>Meade claims the highest useful magnification of this scope is 160. What do you think?  </a:t>
            </a:r>
          </a:p>
          <a:p>
            <a:pPr marL="171450" indent="-171450">
              <a:buFont typeface="Arial" panose="020B0604020202020204" pitchFamily="34" charset="0"/>
              <a:buChar char="•"/>
            </a:pPr>
            <a:endParaRPr lang="en-US" sz="1200" dirty="0" smtClean="0">
              <a:solidFill>
                <a:schemeClr val="bg1">
                  <a:lumMod val="50000"/>
                </a:schemeClr>
              </a:solidFill>
            </a:endParaRPr>
          </a:p>
          <a:p>
            <a:pPr marL="171450" indent="-171450">
              <a:buFont typeface="Arial" panose="020B0604020202020204" pitchFamily="34" charset="0"/>
              <a:buChar char="•"/>
            </a:pPr>
            <a:r>
              <a:rPr lang="en-US" sz="1200" dirty="0" smtClean="0">
                <a:solidFill>
                  <a:schemeClr val="bg1">
                    <a:lumMod val="50000"/>
                  </a:schemeClr>
                </a:solidFill>
              </a:rPr>
              <a:t>This analysis shows that is past the point of matching your eye's resolving power by a factor of 2, so the resulting image would be blurry. </a:t>
            </a:r>
          </a:p>
          <a:p>
            <a:pPr marL="171450" indent="-171450">
              <a:buFont typeface="Arial" panose="020B0604020202020204" pitchFamily="34" charset="0"/>
              <a:buChar char="•"/>
            </a:pPr>
            <a:r>
              <a:rPr lang="en-US" sz="1200" dirty="0" smtClean="0">
                <a:solidFill>
                  <a:schemeClr val="bg1">
                    <a:lumMod val="50000"/>
                  </a:schemeClr>
                </a:solidFill>
              </a:rPr>
              <a:t>Also, our analysis shows you would need </a:t>
            </a:r>
          </a:p>
          <a:p>
            <a:pPr marL="628650" lvl="1" indent="-171450">
              <a:buFont typeface="Courier New" panose="02070309020205020404" pitchFamily="49" charset="0"/>
              <a:buChar char="o"/>
            </a:pPr>
            <a:r>
              <a:rPr lang="en-US" sz="1200" dirty="0" smtClean="0">
                <a:solidFill>
                  <a:schemeClr val="bg1">
                    <a:lumMod val="50000"/>
                  </a:schemeClr>
                </a:solidFill>
              </a:rPr>
              <a:t>a Barlow </a:t>
            </a:r>
            <a:r>
              <a:rPr lang="en-US" sz="1200" dirty="0" err="1" smtClean="0">
                <a:solidFill>
                  <a:schemeClr val="bg1">
                    <a:lumMod val="50000"/>
                  </a:schemeClr>
                </a:solidFill>
              </a:rPr>
              <a:t>doubler</a:t>
            </a:r>
            <a:r>
              <a:rPr lang="en-US" sz="1200" dirty="0" smtClean="0">
                <a:solidFill>
                  <a:schemeClr val="bg1">
                    <a:lumMod val="50000"/>
                  </a:schemeClr>
                </a:solidFill>
              </a:rPr>
              <a:t> with a 5mm eyepiece or else </a:t>
            </a:r>
          </a:p>
          <a:p>
            <a:pPr marL="628650" lvl="1" indent="-171450">
              <a:buFont typeface="Courier New" panose="02070309020205020404" pitchFamily="49" charset="0"/>
              <a:buChar char="o"/>
            </a:pPr>
            <a:r>
              <a:rPr lang="en-US" sz="1200" dirty="0" smtClean="0">
                <a:solidFill>
                  <a:schemeClr val="bg1">
                    <a:lumMod val="50000"/>
                  </a:schemeClr>
                </a:solidFill>
              </a:rPr>
              <a:t>a 2.5mm eyepiece (tough to find) to double the </a:t>
            </a:r>
            <a:r>
              <a:rPr lang="en-US" sz="1200" dirty="0" err="1" smtClean="0">
                <a:solidFill>
                  <a:schemeClr val="bg1">
                    <a:lumMod val="50000"/>
                  </a:schemeClr>
                </a:solidFill>
              </a:rPr>
              <a:t>M</a:t>
            </a:r>
            <a:r>
              <a:rPr lang="en-US" sz="1200" baseline="-25000" dirty="0" err="1" smtClean="0">
                <a:solidFill>
                  <a:schemeClr val="bg1">
                    <a:lumMod val="50000"/>
                  </a:schemeClr>
                </a:solidFill>
              </a:rPr>
              <a:t>max</a:t>
            </a:r>
            <a:r>
              <a:rPr lang="en-US" sz="1200" dirty="0" smtClean="0">
                <a:solidFill>
                  <a:schemeClr val="bg1">
                    <a:lumMod val="50000"/>
                  </a:schemeClr>
                </a:solidFill>
              </a:rPr>
              <a:t> of 80 and get to 160x.</a:t>
            </a:r>
            <a:endParaRPr lang="en-US" sz="120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20</a:t>
            </a:fld>
            <a:endParaRPr lang="en-US"/>
          </a:p>
        </p:txBody>
      </p:sp>
    </p:spTree>
    <p:extLst>
      <p:ext uri="{BB962C8B-B14F-4D97-AF65-F5344CB8AC3E}">
        <p14:creationId xmlns:p14="http://schemas.microsoft.com/office/powerpoint/2010/main" val="26231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brightness number comes out looking good, but the small diameter means you get a bright image with pretty lame magnification. </a:t>
            </a:r>
          </a:p>
          <a:p>
            <a:pPr marL="171450" indent="-171450">
              <a:buFont typeface="Arial" panose="020B0604020202020204" pitchFamily="34" charset="0"/>
              <a:buChar char="•"/>
            </a:pPr>
            <a:r>
              <a:rPr lang="en-US" dirty="0" smtClean="0"/>
              <a:t>At a magnification of 11.4, a good pair of 10x50 binoculars would give this scope, using a 35mm eyepiece, some stiff competition. </a:t>
            </a:r>
          </a:p>
          <a:p>
            <a:pPr marL="171450" indent="-171450">
              <a:buFont typeface="Arial" panose="020B0604020202020204" pitchFamily="34" charset="0"/>
              <a:buChar char="•"/>
            </a:pPr>
            <a:r>
              <a:rPr lang="en-US" dirty="0" smtClean="0"/>
              <a:t>That means it's not likely you want to operate there. </a:t>
            </a:r>
          </a:p>
          <a:p>
            <a:pPr marL="171450" indent="-171450">
              <a:buFont typeface="Arial" panose="020B0604020202020204" pitchFamily="34" charset="0"/>
              <a:buChar char="•"/>
            </a:pPr>
            <a:r>
              <a:rPr lang="en-US" dirty="0" smtClean="0"/>
              <a:t>The scope actually comes with two eyepieces, a 9.7mm and a 26mm. Let's see what the operating point is for each.</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21</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This delivers a more decent (not awesome) magnification than the 35mm eyepiece at a reasonable brightness.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Could be useful to survey the sky, and to show your friends a good wide-field view of things like the moon or the Pleiades.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See how rounding made it easy to do these in your head?</a:t>
            </a:r>
          </a:p>
        </p:txBody>
      </p:sp>
      <p:sp>
        <p:nvSpPr>
          <p:cNvPr id="4" name="Slide Number Placeholder 3"/>
          <p:cNvSpPr>
            <a:spLocks noGrp="1"/>
          </p:cNvSpPr>
          <p:nvPr>
            <p:ph type="sldNum" sz="quarter" idx="10"/>
          </p:nvPr>
        </p:nvSpPr>
        <p:spPr/>
        <p:txBody>
          <a:bodyPr/>
          <a:lstStyle/>
          <a:p>
            <a:fld id="{DF38E99F-B455-4068-B6B0-16DE3C8A8CA3}" type="slidenum">
              <a:rPr lang="en-US" smtClean="0"/>
              <a:pPr/>
              <a:t>22</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41115-975C-4EB6-890A-F246D47A5CCB}" type="slidenum">
              <a:rPr lang="en-US"/>
              <a:pPr/>
              <a:t>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smtClean="0">
                <a:latin typeface="Tahoma" pitchFamily="34" charset="0"/>
                <a:cs typeface="Tahoma" pitchFamily="34" charset="0"/>
              </a:rPr>
              <a:t>If you magnify a star image enough,</a:t>
            </a:r>
            <a:r>
              <a:rPr lang="en-US" baseline="0" dirty="0" smtClean="0">
                <a:latin typeface="Tahoma" pitchFamily="34" charset="0"/>
                <a:cs typeface="Tahoma" pitchFamily="34" charset="0"/>
              </a:rPr>
              <a:t> you will see </a:t>
            </a:r>
          </a:p>
          <a:p>
            <a:pPr marL="628650" lvl="1" indent="-171450">
              <a:buFont typeface="Arial" panose="020B0604020202020204" pitchFamily="34" charset="0"/>
              <a:buChar char="•"/>
            </a:pPr>
            <a:r>
              <a:rPr lang="en-US" baseline="0" dirty="0" smtClean="0">
                <a:latin typeface="Tahoma" pitchFamily="34" charset="0"/>
                <a:cs typeface="Tahoma" pitchFamily="34" charset="0"/>
              </a:rPr>
              <a:t>the telescope doesn’t actually produce a point but rather </a:t>
            </a:r>
          </a:p>
          <a:p>
            <a:pPr marL="628650" lvl="1" indent="-171450">
              <a:buFont typeface="Arial" panose="020B0604020202020204" pitchFamily="34" charset="0"/>
              <a:buChar char="•"/>
            </a:pPr>
            <a:r>
              <a:rPr lang="en-US" baseline="0" dirty="0" smtClean="0">
                <a:latin typeface="Tahoma" pitchFamily="34" charset="0"/>
                <a:cs typeface="Tahoma" pitchFamily="34" charset="0"/>
              </a:rPr>
              <a:t>an Airy disk, with diffraction rings (named after Sir George Airy, who described the physics &amp; math behind why you get them)</a:t>
            </a:r>
          </a:p>
          <a:p>
            <a:pPr marL="171450" indent="-171450">
              <a:buFont typeface="Arial" panose="020B0604020202020204" pitchFamily="34" charset="0"/>
              <a:buChar char="•"/>
            </a:pPr>
            <a:r>
              <a:rPr lang="en-US" baseline="0" dirty="0" smtClean="0">
                <a:latin typeface="Tahoma" pitchFamily="34" charset="0"/>
                <a:cs typeface="Tahoma" pitchFamily="34" charset="0"/>
              </a:rPr>
              <a:t>This is caused by the diffraction of light waves off the edge of the telescope.  </a:t>
            </a:r>
          </a:p>
          <a:p>
            <a:pPr marL="171450" indent="-171450">
              <a:buFont typeface="Arial" panose="020B0604020202020204" pitchFamily="34" charset="0"/>
              <a:buChar char="•"/>
            </a:pPr>
            <a:r>
              <a:rPr lang="en-US" baseline="0" dirty="0" smtClean="0">
                <a:latin typeface="Tahoma" pitchFamily="34" charset="0"/>
                <a:cs typeface="Tahoma" pitchFamily="34" charset="0"/>
              </a:rPr>
              <a:t>The larger the telescope diameter, the more area you have without edges, and the smaller the diffraction effect.  </a:t>
            </a:r>
          </a:p>
          <a:p>
            <a:pPr marL="171450" indent="-171450">
              <a:buFont typeface="Arial" panose="020B0604020202020204" pitchFamily="34" charset="0"/>
              <a:buChar char="•"/>
            </a:pPr>
            <a:r>
              <a:rPr lang="en-US" baseline="0" dirty="0" smtClean="0">
                <a:latin typeface="Tahoma" pitchFamily="34" charset="0"/>
                <a:cs typeface="Tahoma" pitchFamily="34" charset="0"/>
              </a:rPr>
              <a:t>That means two stars can get closer without being mashed together.  </a:t>
            </a:r>
          </a:p>
          <a:p>
            <a:pPr marL="0" indent="0">
              <a:buFont typeface="Arial" panose="020B0604020202020204" pitchFamily="34" charset="0"/>
              <a:buNone/>
            </a:pPr>
            <a:endParaRPr lang="en-US" baseline="0" dirty="0" smtClean="0">
              <a:latin typeface="Tahoma" pitchFamily="34" charset="0"/>
              <a:cs typeface="Tahoma" pitchFamily="34" charset="0"/>
            </a:endParaRPr>
          </a:p>
          <a:p>
            <a:pPr marL="0" indent="0">
              <a:buFont typeface="Arial" panose="020B0604020202020204" pitchFamily="34" charset="0"/>
              <a:buNone/>
            </a:pPr>
            <a:r>
              <a:rPr lang="en-US" dirty="0" smtClean="0">
                <a:latin typeface="Tahoma" pitchFamily="34" charset="0"/>
                <a:cs typeface="Tahoma" pitchFamily="34" charset="0"/>
              </a:rPr>
              <a:t>==================================================================================</a:t>
            </a:r>
          </a:p>
          <a:p>
            <a:pPr marL="228600" indent="-228600">
              <a:buAutoNum type="arabicPeriod"/>
            </a:pPr>
            <a:endParaRPr lang="en-US" dirty="0" smtClean="0">
              <a:latin typeface="Tahoma" pitchFamily="34" charset="0"/>
              <a:cs typeface="Tahoma" pitchFamily="34" charset="0"/>
            </a:endParaRPr>
          </a:p>
          <a:p>
            <a:pPr marL="228600" indent="-228600">
              <a:buAutoNum type="arabicPeriod"/>
            </a:pPr>
            <a:r>
              <a:rPr lang="en-US" dirty="0" smtClean="0">
                <a:latin typeface="Tahoma" pitchFamily="34" charset="0"/>
                <a:cs typeface="Tahoma" pitchFamily="34" charset="0"/>
              </a:rPr>
              <a:t>Light travels in waves, and if you’ve ever</a:t>
            </a:r>
            <a:r>
              <a:rPr lang="en-US" baseline="0" dirty="0" smtClean="0">
                <a:latin typeface="Tahoma" pitchFamily="34" charset="0"/>
                <a:cs typeface="Tahoma" pitchFamily="34" charset="0"/>
              </a:rPr>
              <a:t> seen waves go through an opening, like water waves going between rocks, they bounce off the sides and bang into each other in the middle.  That’s what happens to light when it passes through the lens of your telescope... it bounces off the sides and bangs into itself in the middle.  </a:t>
            </a:r>
            <a:endParaRPr lang="en-US" dirty="0" smtClean="0">
              <a:latin typeface="Tahoma" pitchFamily="34" charset="0"/>
              <a:cs typeface="Tahoma" pitchFamily="34" charset="0"/>
            </a:endParaRPr>
          </a:p>
          <a:p>
            <a:pPr marL="228600" indent="-228600">
              <a:buAutoNum type="arabicPeriod"/>
            </a:pPr>
            <a:r>
              <a:rPr lang="en-US" dirty="0" smtClean="0">
                <a:latin typeface="Tahoma" pitchFamily="34" charset="0"/>
                <a:cs typeface="Tahoma" pitchFamily="34" charset="0"/>
              </a:rPr>
              <a:t>The result is that when I go to focus</a:t>
            </a:r>
            <a:r>
              <a:rPr lang="en-US" baseline="0" dirty="0" smtClean="0">
                <a:latin typeface="Tahoma" pitchFamily="34" charset="0"/>
                <a:cs typeface="Tahoma" pitchFamily="34" charset="0"/>
              </a:rPr>
              <a:t> the light to a point, I don’t get a point...  rather, I get a disk at the center, with a series of alternating dark and light concentric rings progressing away from the disk.  </a:t>
            </a:r>
            <a:br>
              <a:rPr lang="en-US" baseline="0" dirty="0" smtClean="0">
                <a:latin typeface="Tahoma" pitchFamily="34" charset="0"/>
                <a:cs typeface="Tahoma" pitchFamily="34" charset="0"/>
              </a:rPr>
            </a:br>
            <a:r>
              <a:rPr lang="en-US" baseline="0" dirty="0" smtClean="0">
                <a:latin typeface="Tahoma" pitchFamily="34" charset="0"/>
                <a:cs typeface="Tahoma" pitchFamily="34" charset="0"/>
              </a:rPr>
              <a:t>(You can really see this in a small scope, looking at a bright star under a good sky if the scope has good optics and is well-aligned.)   </a:t>
            </a:r>
          </a:p>
          <a:p>
            <a:pPr marL="228600" indent="-228600">
              <a:buAutoNum type="arabicPeriod"/>
            </a:pPr>
            <a:r>
              <a:rPr lang="en-US" baseline="0" dirty="0" smtClean="0">
                <a:latin typeface="Tahoma" pitchFamily="34" charset="0"/>
                <a:cs typeface="Tahoma" pitchFamily="34" charset="0"/>
              </a:rPr>
              <a:t>This effect was described and calculated by Sir George Airy in 1834, so it’s called the “Airy Disk”, after Sir George.  He showed the size of the disk goes inversely with the aperture – the diameter of the objective, D</a:t>
            </a:r>
            <a:r>
              <a:rPr lang="en-US" baseline="-25000" dirty="0" smtClean="0">
                <a:latin typeface="Tahoma" pitchFamily="34" charset="0"/>
                <a:cs typeface="Tahoma" pitchFamily="34" charset="0"/>
              </a:rPr>
              <a:t>O</a:t>
            </a:r>
            <a:r>
              <a:rPr lang="en-US" baseline="0" dirty="0" smtClean="0">
                <a:latin typeface="Tahoma" pitchFamily="34" charset="0"/>
                <a:cs typeface="Tahoma" pitchFamily="34" charset="0"/>
              </a:rPr>
              <a:t>.  The rings are often called “diffraction rings”.  </a:t>
            </a:r>
          </a:p>
          <a:p>
            <a:pPr marL="228600" indent="-228600">
              <a:buAutoNum type="arabicPeriod"/>
            </a:pPr>
            <a:r>
              <a:rPr lang="en-US" baseline="0" dirty="0" smtClean="0">
                <a:latin typeface="Tahoma" pitchFamily="34" charset="0"/>
                <a:cs typeface="Tahoma" pitchFamily="34" charset="0"/>
              </a:rPr>
              <a:t>My ability to tell the two stars apart depends on the size of the Airy disk, and </a:t>
            </a:r>
          </a:p>
          <a:p>
            <a:pPr marL="228600" indent="-228600">
              <a:buAutoNum type="arabicPeriod"/>
            </a:pPr>
            <a:r>
              <a:rPr lang="en-US" baseline="0" dirty="0" smtClean="0">
                <a:latin typeface="Tahoma" pitchFamily="34" charset="0"/>
                <a:cs typeface="Tahoma" pitchFamily="34" charset="0"/>
              </a:rPr>
              <a:t>t</a:t>
            </a:r>
            <a:r>
              <a:rPr lang="en-US" dirty="0" smtClean="0">
                <a:latin typeface="Tahoma" pitchFamily="34" charset="0"/>
                <a:cs typeface="Tahoma" pitchFamily="34" charset="0"/>
              </a:rPr>
              <a:t>he</a:t>
            </a:r>
            <a:r>
              <a:rPr lang="en-US" baseline="0" dirty="0" smtClean="0">
                <a:latin typeface="Tahoma" pitchFamily="34" charset="0"/>
                <a:cs typeface="Tahoma" pitchFamily="34" charset="0"/>
              </a:rPr>
              <a:t> size of the Airy disk in turn depends on the diameter of the telescope. </a:t>
            </a:r>
          </a:p>
          <a:p>
            <a:pPr marL="228600" indent="-228600">
              <a:buAutoNum type="arabicPeriod"/>
            </a:pPr>
            <a:r>
              <a:rPr lang="en-US" baseline="0" dirty="0" smtClean="0">
                <a:latin typeface="Tahoma" pitchFamily="34" charset="0"/>
                <a:cs typeface="Tahoma" pitchFamily="34" charset="0"/>
              </a:rPr>
              <a:t>Therefore, my ability to distinguish two close stars depends on the scope diameter.   </a:t>
            </a:r>
          </a:p>
          <a:p>
            <a:endParaRPr lang="en-US" baseline="0" dirty="0" smtClean="0">
              <a:latin typeface="Tahoma" pitchFamily="34" charset="0"/>
              <a:cs typeface="Tahoma" pitchFamily="34" charset="0"/>
            </a:endParaRPr>
          </a:p>
          <a:p>
            <a:r>
              <a:rPr lang="en-US" baseline="0" dirty="0" smtClean="0">
                <a:latin typeface="Tahoma" pitchFamily="34" charset="0"/>
                <a:cs typeface="Tahoma" pitchFamily="34" charset="0"/>
              </a:rPr>
              <a:t>If I can make the size of the Airy disk smaller, by making the diameter of the scope larger, I can separate stars that are closer.  </a:t>
            </a:r>
          </a:p>
          <a:p>
            <a:endParaRPr lang="en-US" baseline="0" dirty="0" smtClean="0">
              <a:latin typeface="Tahoma" pitchFamily="34" charset="0"/>
              <a:cs typeface="Tahoma" pitchFamily="34" charset="0"/>
            </a:endParaRPr>
          </a:p>
          <a:p>
            <a:r>
              <a:rPr lang="en-US" baseline="0" dirty="0" smtClean="0">
                <a:latin typeface="Tahoma" pitchFamily="34" charset="0"/>
                <a:cs typeface="Tahoma" pitchFamily="34" charset="0"/>
              </a:rPr>
              <a:t>============================================</a:t>
            </a:r>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r>
              <a:rPr lang="en-US" dirty="0" smtClean="0">
                <a:latin typeface="Tahoma" pitchFamily="34" charset="0"/>
                <a:cs typeface="Tahoma" pitchFamily="34" charset="0"/>
              </a:rPr>
              <a:t>So </a:t>
            </a:r>
            <a:r>
              <a:rPr lang="en-US" dirty="0">
                <a:latin typeface="Tahoma" pitchFamily="34" charset="0"/>
                <a:cs typeface="Tahoma" pitchFamily="34" charset="0"/>
              </a:rPr>
              <a:t>now in the case of your telescope the circular opening of the telescope creates a circular interference pattern. </a:t>
            </a:r>
          </a:p>
          <a:p>
            <a:r>
              <a:rPr lang="en-US" dirty="0">
                <a:latin typeface="Tahoma" pitchFamily="34" charset="0"/>
                <a:cs typeface="Tahoma" pitchFamily="34" charset="0"/>
              </a:rPr>
              <a:t>Because of this interference pattern, when you make an image of a star, it does NOT focus to a perfect point. Rather, it focuses to a disk, and if you set your telescope for high magnification and examine the image carefully, you can see that there is a disk with faint rings around it -- this is the interference pattern that is caused by the circular aperture of your telescope. In fact, this is a special interference pattern and it has a special name -- the "Airy disk" -- named after Sir George </a:t>
            </a:r>
            <a:r>
              <a:rPr lang="en-US" dirty="0" err="1">
                <a:latin typeface="Tahoma" pitchFamily="34" charset="0"/>
                <a:cs typeface="Tahoma" pitchFamily="34" charset="0"/>
              </a:rPr>
              <a:t>Biddell</a:t>
            </a:r>
            <a:r>
              <a:rPr lang="en-US" dirty="0">
                <a:latin typeface="Tahoma" pitchFamily="34" charset="0"/>
                <a:cs typeface="Tahoma" pitchFamily="34" charset="0"/>
              </a:rPr>
              <a:t> Airy, an English astronomer who described this pattern mathematically in 1834. </a:t>
            </a:r>
          </a:p>
          <a:p>
            <a:r>
              <a:rPr lang="en-US" dirty="0"/>
              <a:t>The top left is my drawing of an </a:t>
            </a:r>
            <a:r>
              <a:rPr lang="en-US" dirty="0">
                <a:latin typeface="Tahoma" pitchFamily="34" charset="0"/>
                <a:cs typeface="Tahoma" pitchFamily="34" charset="0"/>
              </a:rPr>
              <a:t>idealized picture of an Airy disk.  Then the top right is a drawing of two close stars appearing as two Airy disks. </a:t>
            </a:r>
          </a:p>
          <a:p>
            <a:r>
              <a:rPr lang="en-US" dirty="0">
                <a:latin typeface="Tahoma" pitchFamily="34" charset="0"/>
                <a:cs typeface="Tahoma" pitchFamily="34" charset="0"/>
              </a:rPr>
              <a:t>In the bottom left you see the two stars getting as close together as the radius of the Airy disk, and we start to have trouble telling them apart. </a:t>
            </a:r>
          </a:p>
          <a:p>
            <a:r>
              <a:rPr lang="en-US" dirty="0">
                <a:latin typeface="Tahoma" pitchFamily="34" charset="0"/>
                <a:cs typeface="Tahoma" pitchFamily="34" charset="0"/>
              </a:rPr>
              <a:t>So then in the bottom right you see that when the two stars are closer together than the radius of the Airy disk, we can no longer tell them apart. </a:t>
            </a:r>
          </a:p>
          <a:p>
            <a:endParaRPr lang="en-US" dirty="0">
              <a:latin typeface="Tahoma" pitchFamily="34" charset="0"/>
              <a:cs typeface="Tahoma" pitchFamily="34"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As mentioned elsewhere, a 2mm exit pupil provides the optimum for the resolving power of the eye, which makes this an interesting choice on the part of Meade. </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This is probably the eyepiece you would like with this scope.</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This scope has an internal, switchable Barlow </a:t>
            </a:r>
            <a:r>
              <a:rPr lang="en-US" sz="1200" dirty="0" err="1" smtClean="0">
                <a:solidFill>
                  <a:schemeClr val="bg1">
                    <a:lumMod val="50000"/>
                  </a:schemeClr>
                </a:solidFill>
              </a:rPr>
              <a:t>doubler</a:t>
            </a:r>
            <a:r>
              <a:rPr lang="en-US" sz="1200" dirty="0" smtClean="0">
                <a:solidFill>
                  <a:schemeClr val="bg1">
                    <a:lumMod val="50000"/>
                  </a:schemeClr>
                </a:solidFill>
              </a:rPr>
              <a:t> that will double the magnification</a:t>
            </a:r>
            <a:r>
              <a:rPr lang="en-US" sz="1200" baseline="0" dirty="0" smtClean="0">
                <a:solidFill>
                  <a:schemeClr val="bg1">
                    <a:lumMod val="50000"/>
                  </a:schemeClr>
                </a:solidFill>
              </a:rPr>
              <a:t> of the eyepiece.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aseline="0" dirty="0" smtClean="0">
                <a:solidFill>
                  <a:schemeClr val="bg1">
                    <a:lumMod val="50000"/>
                  </a:schemeClr>
                </a:solidFill>
              </a:rPr>
              <a:t>That means this eyepiece can take the scope to its max magnification of 80,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aseline="0" dirty="0" smtClean="0">
                <a:solidFill>
                  <a:schemeClr val="bg1">
                    <a:lumMod val="50000"/>
                  </a:schemeClr>
                </a:solidFill>
              </a:rPr>
              <a:t>with an FOV of 0.65 and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aseline="0" dirty="0" smtClean="0">
                <a:solidFill>
                  <a:schemeClr val="bg1">
                    <a:lumMod val="50000"/>
                  </a:schemeClr>
                </a:solidFill>
              </a:rPr>
              <a:t>resolution of 1.5 </a:t>
            </a:r>
            <a:r>
              <a:rPr lang="en-US" sz="1200" baseline="0" dirty="0" err="1" smtClean="0">
                <a:solidFill>
                  <a:schemeClr val="bg1">
                    <a:lumMod val="50000"/>
                  </a:schemeClr>
                </a:solidFill>
              </a:rPr>
              <a:t>arcseconds</a:t>
            </a:r>
            <a:r>
              <a:rPr lang="en-US" sz="1200" baseline="0" dirty="0" smtClean="0">
                <a:solidFill>
                  <a:schemeClr val="bg1">
                    <a:lumMod val="50000"/>
                  </a:schemeClr>
                </a:solidFill>
              </a:rPr>
              <a:t>.  </a:t>
            </a: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23</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A bigger scope with a longer f-ratio, on a German equatorial mount (my favorite) and excellent reviews, so let's have a look at this one.</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24</a:t>
            </a:fld>
            <a:endParaRPr lang="en-US"/>
          </a:p>
        </p:txBody>
      </p:sp>
    </p:spTree>
    <p:extLst>
      <p:ext uri="{BB962C8B-B14F-4D97-AF65-F5344CB8AC3E}">
        <p14:creationId xmlns:p14="http://schemas.microsoft.com/office/powerpoint/2010/main" val="199042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err="1" smtClean="0">
                <a:solidFill>
                  <a:schemeClr val="tx1"/>
                </a:solidFill>
                <a:effectLst/>
                <a:latin typeface="Times New Roman" pitchFamily="18" charset="0"/>
                <a:ea typeface="+mn-ea"/>
                <a:cs typeface="+mn-cs"/>
              </a:rPr>
              <a:t>Celestron</a:t>
            </a:r>
            <a:r>
              <a:rPr lang="en-US" sz="1200" b="0" i="0" kern="1200" dirty="0" smtClean="0">
                <a:solidFill>
                  <a:schemeClr val="tx1"/>
                </a:solidFill>
                <a:effectLst/>
                <a:latin typeface="Times New Roman" pitchFamily="18" charset="0"/>
                <a:ea typeface="+mn-ea"/>
                <a:cs typeface="+mn-cs"/>
              </a:rPr>
              <a:t> claims the highest useful magnification to be 269 – </a:t>
            </a:r>
          </a:p>
          <a:p>
            <a:pPr marL="628650" lvl="1"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they are using the formula 60× scope diameter in inches, which you will see in some references and some sites on the internet. </a:t>
            </a:r>
          </a:p>
          <a:p>
            <a:pPr marL="628650" lvl="1"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Since it is more than double the point where your eye sees all of the scope's detail, the images will be very blurry, and </a:t>
            </a:r>
          </a:p>
          <a:p>
            <a:pPr marL="628650" lvl="1"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dim with an exit pupil of 114/269 = 0.42mm and SB = 2*0.42² = 0.4%.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operating point we find here with a 9mm eyepiece is quite good, though, and matches up well with the 10mm eyepiece they provide with the scope.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Along with the 10mm you also get a 20mm eyepiece which puts you at the half-max magnification point, close to the optimum resolution.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 slightly shorter focal length of 6 or 7mm might also be handy to have.</a:t>
            </a:r>
          </a:p>
        </p:txBody>
      </p:sp>
      <p:sp>
        <p:nvSpPr>
          <p:cNvPr id="4" name="Slide Number Placeholder 3"/>
          <p:cNvSpPr>
            <a:spLocks noGrp="1"/>
          </p:cNvSpPr>
          <p:nvPr>
            <p:ph type="sldNum" sz="quarter" idx="10"/>
          </p:nvPr>
        </p:nvSpPr>
        <p:spPr/>
        <p:txBody>
          <a:bodyPr/>
          <a:lstStyle/>
          <a:p>
            <a:fld id="{DF38E99F-B455-4068-B6B0-16DE3C8A8CA3}" type="slidenum">
              <a:rPr lang="en-US" smtClean="0"/>
              <a:pPr/>
              <a:t>25</a:t>
            </a:fld>
            <a:endParaRPr lang="en-US"/>
          </a:p>
        </p:txBody>
      </p:sp>
    </p:spTree>
    <p:extLst>
      <p:ext uri="{BB962C8B-B14F-4D97-AF65-F5344CB8AC3E}">
        <p14:creationId xmlns:p14="http://schemas.microsoft.com/office/powerpoint/2010/main" val="262310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higher f-ratio limits the surface brightness you can achieve with this scope, but gets you to maximum magnification with a reasonable eyepiece focal length.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Seeing faint nebulas or galaxies with this scope will be a challenge.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 40mm eyepiece gets to 40% surface brightness and yields a 26x magnification, which is a bit low, and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20mm eyepiece, the longest focal length provided with the scope, has a 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20/9 = 2.2mm, a magnification of M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/D</a:t>
            </a:r>
            <a:r>
              <a:rPr lang="en-US" sz="1200" b="0" i="0" kern="1200" baseline="-25000" dirty="0" smtClean="0">
                <a:solidFill>
                  <a:schemeClr val="tx1"/>
                </a:solidFill>
                <a:effectLst/>
                <a:latin typeface="Times New Roman" pitchFamily="18" charset="0"/>
                <a:ea typeface="+mn-ea"/>
                <a:cs typeface="+mn-cs"/>
              </a:rPr>
              <a:t>ep</a:t>
            </a:r>
            <a:r>
              <a:rPr lang="en-US" sz="1200" b="0" i="0" kern="1200" dirty="0" smtClean="0">
                <a:solidFill>
                  <a:schemeClr val="tx1"/>
                </a:solidFill>
                <a:effectLst/>
                <a:latin typeface="Times New Roman" pitchFamily="18" charset="0"/>
                <a:ea typeface="+mn-ea"/>
                <a:cs typeface="+mn-cs"/>
              </a:rPr>
              <a:t> = 114/2.2 = 51, pretty decent, and SB = 2*2.2² = 10% -- not horrible but not particularly good for deep sky observing.</a:t>
            </a:r>
          </a:p>
        </p:txBody>
      </p:sp>
      <p:sp>
        <p:nvSpPr>
          <p:cNvPr id="4" name="Slide Number Placeholder 3"/>
          <p:cNvSpPr>
            <a:spLocks noGrp="1"/>
          </p:cNvSpPr>
          <p:nvPr>
            <p:ph type="sldNum" sz="quarter" idx="10"/>
          </p:nvPr>
        </p:nvSpPr>
        <p:spPr/>
        <p:txBody>
          <a:bodyPr/>
          <a:lstStyle/>
          <a:p>
            <a:fld id="{DF38E99F-B455-4068-B6B0-16DE3C8A8CA3}" type="slidenum">
              <a:rPr lang="en-US" smtClean="0"/>
              <a:pPr/>
              <a:t>26</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27</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1" i="0" kern="1200" dirty="0" smtClean="0">
                <a:solidFill>
                  <a:schemeClr val="tx1"/>
                </a:solidFill>
                <a:effectLst/>
                <a:latin typeface="Times New Roman" pitchFamily="18" charset="0"/>
                <a:ea typeface="+mn-ea"/>
                <a:cs typeface="+mn-cs"/>
              </a:rPr>
              <a:t>Special Note</a:t>
            </a:r>
            <a:r>
              <a:rPr lang="en-US" sz="1200" b="0" i="0" kern="1200" dirty="0" smtClean="0">
                <a:solidFill>
                  <a:schemeClr val="tx1"/>
                </a:solidFill>
                <a:effectLst/>
                <a:latin typeface="Times New Roman" pitchFamily="18" charset="0"/>
                <a:ea typeface="+mn-ea"/>
                <a:cs typeface="+mn-cs"/>
              </a:rPr>
              <a:t>: The deep-sky (brightness) vs. magnification limitations you see with this scope and the previous one are not a reflection against the scopes -- they are both great for what they do and have gotten great reviews. What this is showing is the motivation that astronomy enthusiasts have for going with larger diameter, also heavier and costlier, telescopes.</a:t>
            </a: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28</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A really popular 8-inch scope on a </a:t>
            </a:r>
            <a:r>
              <a:rPr lang="en-US" sz="1200" b="0" i="0" kern="1200" dirty="0" err="1" smtClean="0">
                <a:solidFill>
                  <a:schemeClr val="tx1"/>
                </a:solidFill>
                <a:effectLst/>
                <a:latin typeface="Times New Roman" pitchFamily="18" charset="0"/>
                <a:ea typeface="+mn-ea"/>
                <a:cs typeface="+mn-cs"/>
              </a:rPr>
              <a:t>Dobsonian</a:t>
            </a:r>
            <a:r>
              <a:rPr lang="en-US" sz="1200" b="0" i="0" kern="1200" dirty="0" smtClean="0">
                <a:solidFill>
                  <a:schemeClr val="tx1"/>
                </a:solidFill>
                <a:effectLst/>
                <a:latin typeface="Times New Roman" pitchFamily="18" charset="0"/>
                <a:ea typeface="+mn-ea"/>
                <a:cs typeface="+mn-cs"/>
              </a:rPr>
              <a:t> mount.</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29</a:t>
            </a:fld>
            <a:endParaRPr lang="en-US"/>
          </a:p>
        </p:txBody>
      </p:sp>
    </p:spTree>
    <p:extLst>
      <p:ext uri="{BB962C8B-B14F-4D97-AF65-F5344CB8AC3E}">
        <p14:creationId xmlns:p14="http://schemas.microsoft.com/office/powerpoint/2010/main" val="1990427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Orion claims the highest useful magnification to be 300 –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and this one can be defended, as it aligns with the recommendation made in the "Theory" section above.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On the other hand, the atmosphere will not allow you more than a magnification of 200, and usually much less.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So getting to a magnification of 200 with a 6mm eyepiece is likely to be all you would ever need with this scope.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 4mm eyepiece (or 8mm with a 2x Barlow) might be interesting to use for testing purposes, and would be less useful for observing.</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30</a:t>
            </a:fld>
            <a:endParaRPr lang="en-US"/>
          </a:p>
        </p:txBody>
      </p:sp>
    </p:spTree>
    <p:extLst>
      <p:ext uri="{BB962C8B-B14F-4D97-AF65-F5344CB8AC3E}">
        <p14:creationId xmlns:p14="http://schemas.microsoft.com/office/powerpoint/2010/main" val="262310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Check it out -- maximum telescope brightness reached at a magnification of 29. Very decent.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A 10" scope hits this point with a magnification of 36, provided it has a low enough f-ratio (6 or less).</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31</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32</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CD510-55B1-422F-B0E2-ECFD2DC28212}" type="slidenum">
              <a:rPr lang="en-US"/>
              <a:pPr/>
              <a:t>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228600" indent="-228600">
              <a:buAutoNum type="arabicPeriod"/>
            </a:pPr>
            <a:r>
              <a:rPr lang="en-US" dirty="0" smtClean="0">
                <a:latin typeface="Tahoma" pitchFamily="34" charset="0"/>
                <a:cs typeface="Tahoma" pitchFamily="34" charset="0"/>
              </a:rPr>
              <a:t>The formula we will use is based on the</a:t>
            </a:r>
            <a:r>
              <a:rPr lang="en-US" baseline="0" dirty="0" smtClean="0">
                <a:latin typeface="Tahoma" pitchFamily="34" charset="0"/>
                <a:cs typeface="Tahoma" pitchFamily="34" charset="0"/>
              </a:rPr>
              <a:t> “Dawes Limit”.  </a:t>
            </a:r>
            <a:endParaRPr lang="en-US" dirty="0" smtClean="0">
              <a:latin typeface="Tahoma" pitchFamily="34" charset="0"/>
              <a:cs typeface="Tahoma" pitchFamily="34" charset="0"/>
            </a:endParaRPr>
          </a:p>
          <a:p>
            <a:pPr marL="228600" indent="-228600">
              <a:buAutoNum type="arabicPeriod"/>
            </a:pPr>
            <a:r>
              <a:rPr lang="en-US" dirty="0" smtClean="0">
                <a:latin typeface="Tahoma" pitchFamily="34" charset="0"/>
                <a:cs typeface="Tahoma" pitchFamily="34" charset="0"/>
              </a:rPr>
              <a:t>William Dawes was a contemporary</a:t>
            </a:r>
            <a:r>
              <a:rPr lang="en-US" baseline="0" dirty="0" smtClean="0">
                <a:latin typeface="Tahoma" pitchFamily="34" charset="0"/>
                <a:cs typeface="Tahoma" pitchFamily="34" charset="0"/>
              </a:rPr>
              <a:t> of George Airy and an astronomer who earned the nickname “Eagle Eye”.  </a:t>
            </a:r>
          </a:p>
          <a:p>
            <a:pPr marL="228600" indent="-228600">
              <a:buAutoNum type="arabicPeriod"/>
            </a:pPr>
            <a:r>
              <a:rPr lang="en-US" baseline="0" dirty="0" smtClean="0">
                <a:latin typeface="Tahoma" pitchFamily="34" charset="0"/>
                <a:cs typeface="Tahoma" pitchFamily="34" charset="0"/>
              </a:rPr>
              <a:t>Based on practical experience he defined a limit on the separation of two stars that could be resolved by a good observer under good conditions, and this has become known as the “Dawes Limit”.  </a:t>
            </a:r>
          </a:p>
          <a:p>
            <a:pPr marL="228600" indent="-228600">
              <a:buAutoNum type="arabicPeriod"/>
            </a:pPr>
            <a:r>
              <a:rPr lang="en-US" baseline="0" dirty="0" smtClean="0">
                <a:latin typeface="Tahoma" pitchFamily="34" charset="0"/>
                <a:cs typeface="Tahoma" pitchFamily="34" charset="0"/>
              </a:rPr>
              <a:t>Consistent with </a:t>
            </a:r>
            <a:r>
              <a:rPr lang="en-US" baseline="0" dirty="0" err="1" smtClean="0">
                <a:latin typeface="Tahoma" pitchFamily="34" charset="0"/>
                <a:cs typeface="Tahoma" pitchFamily="34" charset="0"/>
              </a:rPr>
              <a:t>Airy’s</a:t>
            </a:r>
            <a:r>
              <a:rPr lang="en-US" baseline="0" dirty="0" smtClean="0">
                <a:latin typeface="Tahoma" pitchFamily="34" charset="0"/>
                <a:cs typeface="Tahoma" pitchFamily="34" charset="0"/>
              </a:rPr>
              <a:t> findings, this limit depends on the diameter of the scope you’re working with.  </a:t>
            </a:r>
          </a:p>
          <a:p>
            <a:pPr marL="228600" indent="-228600">
              <a:buAutoNum type="arabicPeriod"/>
            </a:pPr>
            <a:r>
              <a:rPr lang="en-US" baseline="0" dirty="0" smtClean="0">
                <a:latin typeface="Tahoma" pitchFamily="34" charset="0"/>
                <a:cs typeface="Tahoma" pitchFamily="34" charset="0"/>
              </a:rPr>
              <a:t>I round it to 120 for two reasons:  it’s easier to work with, and it will emphasize a very useful coincidence later on.  </a:t>
            </a:r>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r>
              <a:rPr lang="en-US" dirty="0" smtClean="0">
                <a:latin typeface="Tahoma" pitchFamily="34" charset="0"/>
                <a:cs typeface="Tahoma" pitchFamily="34" charset="0"/>
              </a:rPr>
              <a:t>================================================</a:t>
            </a:r>
          </a:p>
          <a:p>
            <a:endParaRPr lang="en-US" dirty="0" smtClean="0">
              <a:latin typeface="Tahoma" pitchFamily="34" charset="0"/>
              <a:cs typeface="Tahoma" pitchFamily="34" charset="0"/>
            </a:endParaRPr>
          </a:p>
          <a:p>
            <a:r>
              <a:rPr lang="en-US" dirty="0" smtClean="0">
                <a:latin typeface="Tahoma" pitchFamily="34" charset="0"/>
                <a:cs typeface="Tahoma" pitchFamily="34" charset="0"/>
              </a:rPr>
              <a:t>The </a:t>
            </a:r>
            <a:r>
              <a:rPr lang="en-US" dirty="0">
                <a:latin typeface="Tahoma" pitchFamily="34" charset="0"/>
                <a:cs typeface="Tahoma" pitchFamily="34" charset="0"/>
              </a:rPr>
              <a:t>bending of light which causes this interference pattern is known as "diffraction", and the Airy disk is also known as the diffraction pattern of the scope. </a:t>
            </a:r>
          </a:p>
          <a:p>
            <a:r>
              <a:rPr lang="en-US" dirty="0">
                <a:latin typeface="Tahoma" pitchFamily="34" charset="0"/>
                <a:cs typeface="Tahoma" pitchFamily="34" charset="0"/>
              </a:rPr>
              <a:t>The radius of the central disk of this pattern, in radians -- let's call it "R" -- is given by </a:t>
            </a:r>
            <a:r>
              <a:rPr lang="en-US" dirty="0" smtClean="0">
                <a:latin typeface="Tahoma" pitchFamily="34" charset="0"/>
                <a:cs typeface="Tahoma" pitchFamily="34" charset="0"/>
              </a:rPr>
              <a:t>R=1.22</a:t>
            </a:r>
            <a:r>
              <a:rPr lang="en-US" dirty="0" smtClean="0">
                <a:latin typeface="Tahoma" pitchFamily="34" charset="0"/>
                <a:cs typeface="Tahoma" pitchFamily="34" charset="0"/>
                <a:sym typeface="Symbol"/>
              </a:rPr>
              <a:t>/D</a:t>
            </a:r>
            <a:r>
              <a:rPr lang="en-US" baseline="-25000" dirty="0" smtClean="0">
                <a:latin typeface="Tahoma" pitchFamily="34" charset="0"/>
                <a:cs typeface="Tahoma" pitchFamily="34" charset="0"/>
                <a:sym typeface="Symbol"/>
              </a:rPr>
              <a:t>O</a:t>
            </a:r>
            <a:r>
              <a:rPr lang="en-US" dirty="0" smtClean="0">
                <a:latin typeface="Tahoma" pitchFamily="34" charset="0"/>
                <a:cs typeface="Tahoma" pitchFamily="34" charset="0"/>
              </a:rPr>
              <a:t>, </a:t>
            </a:r>
            <a:r>
              <a:rPr lang="en-US" dirty="0">
                <a:latin typeface="Tahoma" pitchFamily="34" charset="0"/>
                <a:cs typeface="Tahoma" pitchFamily="34" charset="0"/>
              </a:rPr>
              <a:t>where </a:t>
            </a:r>
            <a:r>
              <a:rPr lang="en-US" dirty="0">
                <a:latin typeface="Symbol" pitchFamily="18" charset="2"/>
                <a:cs typeface="Tahoma" pitchFamily="34" charset="0"/>
                <a:sym typeface="Symbol" pitchFamily="18" charset="2"/>
              </a:rPr>
              <a:t></a:t>
            </a:r>
            <a:r>
              <a:rPr lang="en-US" dirty="0">
                <a:latin typeface="Tahoma" pitchFamily="34" charset="0"/>
                <a:cs typeface="Tahoma" pitchFamily="34" charset="0"/>
              </a:rPr>
              <a:t> is the wavelength of light, which happens to be 550x10</a:t>
            </a:r>
            <a:r>
              <a:rPr lang="en-US" baseline="30000" dirty="0">
                <a:latin typeface="Tahoma" pitchFamily="34" charset="0"/>
                <a:cs typeface="Tahoma" pitchFamily="34" charset="0"/>
              </a:rPr>
              <a:t>-9</a:t>
            </a:r>
            <a:r>
              <a:rPr lang="en-US" dirty="0">
                <a:latin typeface="Tahoma" pitchFamily="34" charset="0"/>
                <a:cs typeface="Tahoma" pitchFamily="34" charset="0"/>
              </a:rPr>
              <a:t>m for green light, and D</a:t>
            </a:r>
            <a:r>
              <a:rPr lang="en-US" baseline="-30000" dirty="0">
                <a:latin typeface="Tahoma" pitchFamily="34" charset="0"/>
                <a:cs typeface="Tahoma" pitchFamily="34" charset="0"/>
              </a:rPr>
              <a:t>O</a:t>
            </a:r>
            <a:r>
              <a:rPr lang="en-US" dirty="0">
                <a:latin typeface="Tahoma" pitchFamily="34" charset="0"/>
                <a:cs typeface="Tahoma" pitchFamily="34" charset="0"/>
              </a:rPr>
              <a:t> is the diameter of the objective in meters (for this formula). </a:t>
            </a:r>
          </a:p>
          <a:p>
            <a:r>
              <a:rPr lang="en-US" dirty="0">
                <a:latin typeface="Tahoma" pitchFamily="34" charset="0"/>
                <a:cs typeface="Tahoma" pitchFamily="34" charset="0"/>
              </a:rPr>
              <a:t>With regard to your telescope, what is important in this equation is that the size of the Airy disk depends on the diameter of the objective ONLY, and as the diameter of the objective gets bigger, the Airy disk gets smaller. </a:t>
            </a:r>
          </a:p>
          <a:p>
            <a:r>
              <a:rPr lang="en-US" dirty="0">
                <a:latin typeface="Tahoma" pitchFamily="34" charset="0"/>
                <a:cs typeface="Tahoma" pitchFamily="34" charset="0"/>
              </a:rPr>
              <a:t>This means as the diameter of your scope gets bigger, you can see smaller and smaller detail -- or equivalently, you can split stars that are closer together. Conversely, this means that there is a limit to the detail you can see with your scope. That limit is dictated ENTIRELY by the diameter of the scope, and it is due to the diffraction effects caused by the scope opening. </a:t>
            </a:r>
          </a:p>
          <a:p>
            <a:r>
              <a:rPr lang="en-US" dirty="0">
                <a:latin typeface="Tahoma" pitchFamily="34" charset="0"/>
                <a:cs typeface="Tahoma" pitchFamily="34" charset="0"/>
              </a:rPr>
              <a:t>For this reason, the radius of the Airy disk, as calculated above, is known as the "diffraction limit". </a:t>
            </a:r>
          </a:p>
          <a:p>
            <a:r>
              <a:rPr lang="en-US" dirty="0">
                <a:latin typeface="Tahoma" pitchFamily="34" charset="0"/>
                <a:cs typeface="Tahoma" pitchFamily="34" charset="0"/>
              </a:rPr>
              <a:t>The diffraction limit equation gives an answer in radians, whereas most dimensions in astronomy are given in degrees, minutes, or seconds of arc. Also because of various other factors, the actual limit of detail that an observer can see does not match exactly to the diffraction limit. Interestingly, a skilled observer can do better than the diffraction formula would suggest. </a:t>
            </a:r>
          </a:p>
          <a:p>
            <a:r>
              <a:rPr lang="en-US" dirty="0">
                <a:latin typeface="Tahoma" pitchFamily="34" charset="0"/>
                <a:cs typeface="Tahoma" pitchFamily="34" charset="0"/>
              </a:rPr>
              <a:t>In 1867, William </a:t>
            </a:r>
            <a:r>
              <a:rPr lang="en-US" dirty="0" err="1">
                <a:latin typeface="Tahoma" pitchFamily="34" charset="0"/>
                <a:cs typeface="Tahoma" pitchFamily="34" charset="0"/>
              </a:rPr>
              <a:t>Rutter</a:t>
            </a:r>
            <a:r>
              <a:rPr lang="en-US" dirty="0">
                <a:latin typeface="Tahoma" pitchFamily="34" charset="0"/>
                <a:cs typeface="Tahoma" pitchFamily="34" charset="0"/>
              </a:rPr>
              <a:t> Dawes determined the practical limit on resolving power for a telescope, known as the Dawes limit. Dawes expressed this as the closest that two stars could be together in the sky and still be seen as two stars. The Dawes Limit is </a:t>
            </a:r>
            <a:r>
              <a:rPr lang="en-US" b="1" dirty="0">
                <a:latin typeface="Tahoma" pitchFamily="34" charset="0"/>
                <a:cs typeface="Tahoma" pitchFamily="34" charset="0"/>
              </a:rPr>
              <a:t>4.56 seconds of arc</a:t>
            </a:r>
            <a:r>
              <a:rPr lang="en-US" dirty="0">
                <a:latin typeface="Tahoma" pitchFamily="34" charset="0"/>
                <a:cs typeface="Tahoma" pitchFamily="34" charset="0"/>
              </a:rPr>
              <a:t>, divided by the telescope aperture in inches. We can multiply the Dawes limit by 25.4 to convert to the metric system (in mm), which gets you to 115.8, and then round to a number that is more convenient when doing the math in your head , and we get the resolving power of the scope, P</a:t>
            </a:r>
            <a:r>
              <a:rPr lang="en-US" baseline="-30000" dirty="0">
                <a:latin typeface="Tahoma" pitchFamily="34" charset="0"/>
                <a:cs typeface="Tahoma" pitchFamily="34" charset="0"/>
              </a:rPr>
              <a:t>R</a:t>
            </a:r>
            <a:r>
              <a:rPr lang="en-US" dirty="0">
                <a:latin typeface="Tahoma" pitchFamily="34" charset="0"/>
                <a:cs typeface="Tahoma" pitchFamily="34" charset="0"/>
              </a:rPr>
              <a:t> as 120/D</a:t>
            </a:r>
            <a:r>
              <a:rPr lang="en-US" baseline="-25000" dirty="0">
                <a:latin typeface="Tahoma" pitchFamily="34" charset="0"/>
                <a:cs typeface="Tahoma" pitchFamily="34" charset="0"/>
              </a:rPr>
              <a:t>O</a:t>
            </a:r>
            <a:r>
              <a:rPr lang="en-US" dirty="0">
                <a:latin typeface="Tahoma" pitchFamily="34" charset="0"/>
                <a:cs typeface="Tahoma" pitchFamily="34" charset="0"/>
              </a:rPr>
              <a:t>.  </a:t>
            </a:r>
          </a:p>
          <a:p>
            <a:r>
              <a:rPr lang="en-US" dirty="0">
                <a:solidFill>
                  <a:srgbClr val="808080"/>
                </a:solidFill>
                <a:latin typeface="Tahoma" pitchFamily="34" charset="0"/>
                <a:cs typeface="Tahoma" pitchFamily="34" charset="0"/>
              </a:rPr>
              <a:t>Note that rounding is perfectly ok since these calculations are not so precise as they look - what an observer can resolve depends, after all, on the observer. These limits represent what a really good observer can do under really good conditions.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Orion gives you a 25mm eyepiece with the scope, you could count that as close enough.</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smtClean="0">
                <a:solidFill>
                  <a:schemeClr val="bg1">
                    <a:lumMod val="50000"/>
                  </a:schemeClr>
                </a:solidFill>
              </a:rPr>
              <a:t>So with an eyepiece set of 6mm, 12mm, 30mm, and 42mm, you have the full range nicely covered, all the way from the maximum magnification allowed by the atmosphere to an image that is 100% brightness. Pretty sweet.</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33</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One last example, we might as well take a look at a monster.  Especially since we have two of them on the grounds.  </a:t>
            </a:r>
          </a:p>
          <a:p>
            <a:endParaRPr lang="en-US" sz="1200" b="0" i="0" kern="1200" dirty="0" smtClean="0">
              <a:solidFill>
                <a:schemeClr val="tx1"/>
              </a:solidFill>
              <a:effectLst/>
              <a:latin typeface="Times New Roman" pitchFamily="18" charset="0"/>
              <a:ea typeface="+mn-ea"/>
              <a:cs typeface="+mn-cs"/>
            </a:endParaRPr>
          </a:p>
          <a:p>
            <a:r>
              <a:rPr lang="en-US" sz="1200" b="0" i="0" kern="1200" dirty="0" err="1" smtClean="0">
                <a:solidFill>
                  <a:schemeClr val="tx1"/>
                </a:solidFill>
                <a:effectLst/>
                <a:latin typeface="Times New Roman" pitchFamily="18" charset="0"/>
                <a:ea typeface="+mn-ea"/>
                <a:cs typeface="+mn-cs"/>
              </a:rPr>
              <a:t>L</a:t>
            </a:r>
            <a:r>
              <a:rPr lang="en-US" sz="1200" b="0" i="0" kern="1200" baseline="-25000" dirty="0" err="1" smtClean="0">
                <a:solidFill>
                  <a:schemeClr val="tx1"/>
                </a:solidFill>
                <a:effectLst/>
                <a:latin typeface="Times New Roman" pitchFamily="18" charset="0"/>
                <a:ea typeface="+mn-ea"/>
                <a:cs typeface="+mn-cs"/>
              </a:rPr>
              <a:t>mag</a:t>
            </a:r>
            <a:r>
              <a:rPr lang="en-US" sz="1200" b="0" i="0" kern="1200" dirty="0" smtClean="0">
                <a:solidFill>
                  <a:schemeClr val="tx1"/>
                </a:solidFill>
                <a:effectLst/>
                <a:latin typeface="Times New Roman" pitchFamily="18" charset="0"/>
                <a:ea typeface="+mn-ea"/>
                <a:cs typeface="+mn-cs"/>
              </a:rPr>
              <a:t> of 15.3. Wow. Pulling in the eighth, ninth, and maybe tenth brightest moons of Saturn.</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34</a:t>
            </a:fld>
            <a:endParaRPr lang="en-US"/>
          </a:p>
        </p:txBody>
      </p:sp>
    </p:spTree>
    <p:extLst>
      <p:ext uri="{BB962C8B-B14F-4D97-AF65-F5344CB8AC3E}">
        <p14:creationId xmlns:p14="http://schemas.microsoft.com/office/powerpoint/2010/main" val="1990427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Not on this planet, as long as we continue to enjoy a breathable atmosphere.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In this case we are going to define </a:t>
            </a:r>
            <a:r>
              <a:rPr lang="en-US" sz="1200" b="0" i="0" kern="1200" dirty="0" err="1" smtClean="0">
                <a:solidFill>
                  <a:schemeClr val="tx1"/>
                </a:solidFill>
                <a:effectLst/>
                <a:latin typeface="Times New Roman" pitchFamily="18" charset="0"/>
                <a:ea typeface="+mn-ea"/>
                <a:cs typeface="+mn-cs"/>
              </a:rPr>
              <a:t>M</a:t>
            </a:r>
            <a:r>
              <a:rPr lang="en-US" sz="1200" b="0" i="0" kern="1200" baseline="-25000" dirty="0" err="1" smtClean="0">
                <a:solidFill>
                  <a:schemeClr val="tx1"/>
                </a:solidFill>
                <a:effectLst/>
                <a:latin typeface="Times New Roman" pitchFamily="18" charset="0"/>
                <a:ea typeface="+mn-ea"/>
                <a:cs typeface="+mn-cs"/>
              </a:rPr>
              <a:t>max</a:t>
            </a:r>
            <a:r>
              <a:rPr lang="en-US" sz="1200" b="0" i="0" kern="1200" dirty="0" smtClean="0">
                <a:solidFill>
                  <a:schemeClr val="tx1"/>
                </a:solidFill>
                <a:effectLst/>
                <a:latin typeface="Times New Roman" pitchFamily="18" charset="0"/>
                <a:ea typeface="+mn-ea"/>
                <a:cs typeface="+mn-cs"/>
              </a:rPr>
              <a:t> to be what we think is achievable, and I would call that </a:t>
            </a:r>
            <a:r>
              <a:rPr lang="en-US" sz="1200" b="1" i="0" kern="1200" dirty="0" smtClean="0">
                <a:solidFill>
                  <a:schemeClr val="tx1"/>
                </a:solidFill>
                <a:effectLst/>
                <a:latin typeface="Times New Roman" pitchFamily="18" charset="0"/>
                <a:ea typeface="+mn-ea"/>
                <a:cs typeface="+mn-cs"/>
              </a:rPr>
              <a:t>200</a:t>
            </a:r>
            <a:r>
              <a:rPr lang="en-US" sz="1200" b="0" i="0" kern="1200" dirty="0" smtClean="0">
                <a:solidFill>
                  <a:schemeClr val="tx1"/>
                </a:solidFill>
                <a:effectLst/>
                <a:latin typeface="Times New Roman" pitchFamily="18" charset="0"/>
                <a:ea typeface="+mn-ea"/>
                <a:cs typeface="+mn-cs"/>
              </a:rPr>
              <a:t>.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It's a judgement call, and you might go with a different value, the arithmetic follows the same process as is</a:t>
            </a:r>
            <a:r>
              <a:rPr lang="en-US" sz="1200" b="0" i="0" kern="1200" baseline="0" dirty="0" smtClean="0">
                <a:solidFill>
                  <a:schemeClr val="tx1"/>
                </a:solidFill>
                <a:effectLst/>
                <a:latin typeface="Times New Roman" pitchFamily="18" charset="0"/>
                <a:ea typeface="+mn-ea"/>
                <a:cs typeface="+mn-cs"/>
              </a:rPr>
              <a:t> done here.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Going beyond this point in magnification will simply provide a really close, detailed view of the blurring and distortion being produced by atmospheric conditions.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Look at the surface brightness, though, at 200x: 10.4%, more than 5 times what the 8" gives us at that magnification. This is the point of the bigger scope.</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35</a:t>
            </a:fld>
            <a:endParaRPr lang="en-US"/>
          </a:p>
        </p:txBody>
      </p:sp>
    </p:spTree>
    <p:extLst>
      <p:ext uri="{BB962C8B-B14F-4D97-AF65-F5344CB8AC3E}">
        <p14:creationId xmlns:p14="http://schemas.microsoft.com/office/powerpoint/2010/main" val="262310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Since the magnification is so high at maximum brightness, the deep sky images are to die for. </a:t>
            </a:r>
          </a:p>
          <a:p>
            <a:pPr marL="171450" lvl="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The Ring Nebula jumps out at you even under a full moon. A scope like this is a deep-sky explorer's dream.</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36</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solidFill>
                <a:schemeClr val="bg1">
                  <a:lumMod val="50000"/>
                </a:schemeClr>
              </a:solidFill>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37</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err="1" smtClean="0">
                <a:solidFill>
                  <a:schemeClr val="tx1"/>
                </a:solidFill>
                <a:effectLst/>
                <a:latin typeface="Times New Roman" pitchFamily="18" charset="0"/>
                <a:ea typeface="+mn-ea"/>
                <a:cs typeface="+mn-cs"/>
              </a:rPr>
              <a:t>Televue</a:t>
            </a:r>
            <a:r>
              <a:rPr lang="en-US" sz="1200" b="0" i="0" kern="1200" dirty="0" smtClean="0">
                <a:solidFill>
                  <a:schemeClr val="tx1"/>
                </a:solidFill>
                <a:effectLst/>
                <a:latin typeface="Times New Roman" pitchFamily="18" charset="0"/>
                <a:ea typeface="+mn-ea"/>
                <a:cs typeface="+mn-cs"/>
              </a:rPr>
              <a:t> makes a nice 22mm (I didn't say cheap) and I think </a:t>
            </a:r>
            <a:r>
              <a:rPr lang="en-US" sz="1200" b="0" i="0" kern="1200" dirty="0" err="1" smtClean="0">
                <a:solidFill>
                  <a:schemeClr val="tx1"/>
                </a:solidFill>
                <a:effectLst/>
                <a:latin typeface="Times New Roman" pitchFamily="18" charset="0"/>
                <a:ea typeface="+mn-ea"/>
                <a:cs typeface="+mn-cs"/>
              </a:rPr>
              <a:t>Celestron's</a:t>
            </a:r>
            <a:r>
              <a:rPr lang="en-US" sz="1200" b="0" i="0" kern="1200" dirty="0" smtClean="0">
                <a:solidFill>
                  <a:schemeClr val="tx1"/>
                </a:solidFill>
                <a:effectLst/>
                <a:latin typeface="Times New Roman" pitchFamily="18" charset="0"/>
                <a:ea typeface="+mn-ea"/>
                <a:cs typeface="+mn-cs"/>
              </a:rPr>
              <a:t> got one as well, both with 2" barrel which would fit this scope.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Times New Roman" pitchFamily="18" charset="0"/>
                <a:ea typeface="+mn-ea"/>
                <a:cs typeface="+mn-cs"/>
              </a:rPr>
              <a:t>20mm is a little easier to find... in any event this operating point is reasonably achievable.</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We're not even going to discuss extra-high magnification with this scope.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So then you're really pretty much set with an eyepiece that's got about a 10mm focal length, one that's about 20mm, and one that's about 30mm.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smtClean="0">
                <a:solidFill>
                  <a:schemeClr val="bg1">
                    <a:lumMod val="50000"/>
                  </a:schemeClr>
                </a:solidFill>
              </a:rPr>
              <a:t>More than just these three does not make a lot of sense.</a:t>
            </a:r>
          </a:p>
        </p:txBody>
      </p:sp>
      <p:sp>
        <p:nvSpPr>
          <p:cNvPr id="4" name="Slide Number Placeholder 3"/>
          <p:cNvSpPr>
            <a:spLocks noGrp="1"/>
          </p:cNvSpPr>
          <p:nvPr>
            <p:ph type="sldNum" sz="quarter" idx="10"/>
          </p:nvPr>
        </p:nvSpPr>
        <p:spPr/>
        <p:txBody>
          <a:bodyPr/>
          <a:lstStyle/>
          <a:p>
            <a:fld id="{DF38E99F-B455-4068-B6B0-16DE3C8A8CA3}" type="slidenum">
              <a:rPr lang="en-US" smtClean="0"/>
              <a:pPr/>
              <a:t>38</a:t>
            </a:fld>
            <a:endParaRPr lang="en-US"/>
          </a:p>
        </p:txBody>
      </p:sp>
    </p:spTree>
    <p:extLst>
      <p:ext uri="{BB962C8B-B14F-4D97-AF65-F5344CB8AC3E}">
        <p14:creationId xmlns:p14="http://schemas.microsoft.com/office/powerpoint/2010/main" val="4158941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how the performance scale provides a framework that helps with sizing up and setting up a scope.</a:t>
            </a:r>
          </a:p>
          <a:p>
            <a:pPr marL="171450" indent="-171450">
              <a:buFont typeface="Arial" panose="020B0604020202020204" pitchFamily="34" charset="0"/>
              <a:buChar char="•"/>
            </a:pPr>
            <a:r>
              <a:rPr lang="en-US" dirty="0" smtClean="0"/>
              <a:t>The exit pupil serves as a central reference point for calculations. Always going first to the exit pupil does three things for you:</a:t>
            </a:r>
          </a:p>
          <a:p>
            <a:pPr marL="628650" lvl="1" indent="-171450">
              <a:buFont typeface="Arial" panose="020B0604020202020204" pitchFamily="34" charset="0"/>
              <a:buChar char="•"/>
            </a:pPr>
            <a:r>
              <a:rPr lang="en-US" dirty="0" smtClean="0"/>
              <a:t>Tells you where you are on the performance scale.</a:t>
            </a:r>
          </a:p>
          <a:p>
            <a:pPr marL="628650" lvl="1" indent="-171450">
              <a:buFont typeface="Arial" panose="020B0604020202020204" pitchFamily="34" charset="0"/>
              <a:buChar char="•"/>
            </a:pPr>
            <a:r>
              <a:rPr lang="en-US" dirty="0" smtClean="0"/>
              <a:t>Keeps it simple: you always know what to do first</a:t>
            </a:r>
          </a:p>
          <a:p>
            <a:pPr marL="628650" lvl="1" indent="-171450">
              <a:buFont typeface="Arial" panose="020B0604020202020204" pitchFamily="34" charset="0"/>
              <a:buChar char="•"/>
            </a:pPr>
            <a:r>
              <a:rPr lang="en-US" dirty="0" smtClean="0"/>
              <a:t>Positions you to quickly calculate magnification, eyepiece, and surface brightness.</a:t>
            </a:r>
          </a:p>
          <a:p>
            <a:pPr marL="171450" indent="-171450">
              <a:buFont typeface="Arial" panose="020B0604020202020204" pitchFamily="34" charset="0"/>
              <a:buChar char="•"/>
            </a:pPr>
            <a:r>
              <a:rPr lang="en-US" dirty="0" smtClean="0"/>
              <a:t>We use the end points of the scale to bracket the operating range: highest magnification, then highest brightness.</a:t>
            </a:r>
          </a:p>
          <a:p>
            <a:pPr marL="171450" indent="-171450">
              <a:buFont typeface="Arial" panose="020B0604020202020204" pitchFamily="34" charset="0"/>
              <a:buChar char="•"/>
            </a:pPr>
            <a:r>
              <a:rPr lang="en-US" dirty="0" smtClean="0"/>
              <a:t>We included practical considerations in the analysis: </a:t>
            </a:r>
          </a:p>
          <a:p>
            <a:pPr marL="628650" lvl="1" indent="-171450">
              <a:buFont typeface="Arial" panose="020B0604020202020204" pitchFamily="34" charset="0"/>
              <a:buChar char="•"/>
            </a:pPr>
            <a:r>
              <a:rPr lang="en-US" dirty="0" smtClean="0"/>
              <a:t>whether the highest achievable magnification is limited by the atmosphere, and </a:t>
            </a:r>
          </a:p>
          <a:p>
            <a:pPr marL="628650" lvl="1" indent="-171450">
              <a:buFont typeface="Arial" panose="020B0604020202020204" pitchFamily="34" charset="0"/>
              <a:buChar char="•"/>
            </a:pPr>
            <a:r>
              <a:rPr lang="en-US" dirty="0" smtClean="0"/>
              <a:t>whether the longest focal length eyepiece is decided by what's available.</a:t>
            </a:r>
          </a:p>
          <a:p>
            <a:pPr marL="171450" indent="-171450">
              <a:buFont typeface="Arial" panose="020B0604020202020204" pitchFamily="34" charset="0"/>
              <a:buChar char="•"/>
            </a:pPr>
            <a:r>
              <a:rPr lang="en-US" dirty="0" smtClean="0"/>
              <a:t>The two intermediate operating points — </a:t>
            </a:r>
          </a:p>
          <a:p>
            <a:pPr marL="628650" lvl="1" indent="-171450">
              <a:buFont typeface="Arial" panose="020B0604020202020204" pitchFamily="34" charset="0"/>
              <a:buChar char="•"/>
            </a:pPr>
            <a:r>
              <a:rPr lang="en-US" dirty="0" smtClean="0"/>
              <a:t>half the scope's maximum magnification and </a:t>
            </a:r>
          </a:p>
          <a:p>
            <a:pPr marL="628650" lvl="1" indent="-171450">
              <a:buFont typeface="Arial" panose="020B0604020202020204" pitchFamily="34" charset="0"/>
              <a:buChar char="•"/>
            </a:pPr>
            <a:r>
              <a:rPr lang="en-US" dirty="0" smtClean="0"/>
              <a:t>half the maximum brightness — </a:t>
            </a:r>
            <a:r>
              <a:rPr lang="en-US" baseline="0" dirty="0" smtClean="0"/>
              <a:t> </a:t>
            </a:r>
          </a:p>
          <a:p>
            <a:pPr marL="0" lvl="0" indent="0">
              <a:buFont typeface="Arial" panose="020B0604020202020204" pitchFamily="34" charset="0"/>
              <a:buNone/>
            </a:pPr>
            <a:r>
              <a:rPr lang="en-US" baseline="0" dirty="0" smtClean="0"/>
              <a:t>    </a:t>
            </a:r>
            <a:r>
              <a:rPr lang="en-US" dirty="0" smtClean="0"/>
              <a:t>serve as additional guideposts which help us to understand our choices of operating points for the scope.</a:t>
            </a:r>
          </a:p>
          <a:p>
            <a:pPr marL="171450" indent="-171450">
              <a:buFont typeface="Arial" panose="020B0604020202020204" pitchFamily="34" charset="0"/>
              <a:buChar char="•"/>
            </a:pPr>
            <a:r>
              <a:rPr lang="en-US" dirty="0" smtClean="0"/>
              <a:t>We didn't try to nail down an answer to five-decimal-place accuracy. </a:t>
            </a:r>
          </a:p>
          <a:p>
            <a:pPr marL="628650" lvl="1" indent="-171450">
              <a:buFont typeface="Arial" panose="020B0604020202020204" pitchFamily="34" charset="0"/>
              <a:buChar char="•"/>
            </a:pPr>
            <a:r>
              <a:rPr lang="en-US" dirty="0" smtClean="0"/>
              <a:t>We found what eyepieces to use with the scope and how to use them. </a:t>
            </a:r>
          </a:p>
          <a:p>
            <a:pPr marL="628650" lvl="1" indent="-171450">
              <a:buFont typeface="Arial" panose="020B0604020202020204" pitchFamily="34" charset="0"/>
              <a:buChar char="•"/>
            </a:pPr>
            <a:r>
              <a:rPr lang="en-US" dirty="0" smtClean="0"/>
              <a:t>There are only so many choices for eyepieces that are available on the market, and ultimately performance is subjective. </a:t>
            </a:r>
          </a:p>
          <a:p>
            <a:pPr marL="628650" lvl="1" indent="-171450">
              <a:buFont typeface="Arial" panose="020B0604020202020204" pitchFamily="34" charset="0"/>
              <a:buChar char="•"/>
            </a:pPr>
            <a:r>
              <a:rPr lang="en-US" dirty="0" smtClean="0"/>
              <a:t>It will depend on the target being observed, the observing conditions and YOU, the observer. </a:t>
            </a:r>
          </a:p>
          <a:p>
            <a:pPr marL="628650" lvl="1" indent="-171450">
              <a:buFont typeface="Arial" panose="020B0604020202020204" pitchFamily="34" charset="0"/>
              <a:buChar char="•"/>
            </a:pPr>
            <a:r>
              <a:rPr lang="en-US" dirty="0" smtClean="0"/>
              <a:t>The goal is finding where you want to be, then getting as close as reasonable.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40</a:t>
            </a:fld>
            <a:endParaRPr lang="en-US"/>
          </a:p>
        </p:txBody>
      </p:sp>
    </p:spTree>
    <p:extLst>
      <p:ext uri="{BB962C8B-B14F-4D97-AF65-F5344CB8AC3E}">
        <p14:creationId xmlns:p14="http://schemas.microsoft.com/office/powerpoint/2010/main" val="1635465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pitchFamily="18" charset="0"/>
                <a:ea typeface="+mn-ea"/>
                <a:cs typeface="+mn-cs"/>
              </a:rPr>
              <a:t>Special Note</a:t>
            </a:r>
            <a:r>
              <a:rPr lang="en-US" sz="1200" b="0" i="0" kern="1200" dirty="0" smtClean="0">
                <a:solidFill>
                  <a:schemeClr val="tx1"/>
                </a:solidFill>
                <a:effectLst/>
                <a:latin typeface="Times New Roman" pitchFamily="18" charset="0"/>
                <a:ea typeface="+mn-ea"/>
                <a:cs typeface="+mn-cs"/>
              </a:rPr>
              <a:t>: The deep-sky (brightness) vs. magnification limitations you see with this scope and the previous one are not a reflection against the scopes -- they are both great for what they do and have gotten great reviews. </a:t>
            </a:r>
            <a:r>
              <a:rPr lang="en-US" sz="1200" b="0" i="0" kern="1200" smtClean="0">
                <a:solidFill>
                  <a:schemeClr val="tx1"/>
                </a:solidFill>
                <a:effectLst/>
                <a:latin typeface="Times New Roman" pitchFamily="18" charset="0"/>
                <a:ea typeface="+mn-ea"/>
                <a:cs typeface="+mn-cs"/>
              </a:rPr>
              <a:t>What this is showing is the motivation that astronomy enthusiasts have for going with larger diameter, also heavier and costlier, telescopes.</a:t>
            </a:r>
            <a:endParaRPr lang="en-US"/>
          </a:p>
        </p:txBody>
      </p:sp>
      <p:sp>
        <p:nvSpPr>
          <p:cNvPr id="4" name="Slide Number Placeholder 3"/>
          <p:cNvSpPr>
            <a:spLocks noGrp="1"/>
          </p:cNvSpPr>
          <p:nvPr>
            <p:ph type="sldNum" sz="quarter" idx="10"/>
          </p:nvPr>
        </p:nvSpPr>
        <p:spPr/>
        <p:txBody>
          <a:bodyPr/>
          <a:lstStyle/>
          <a:p>
            <a:fld id="{DF38E99F-B455-4068-B6B0-16DE3C8A8CA3}" type="slidenum">
              <a:rPr lang="en-US" smtClean="0"/>
              <a:pPr/>
              <a:t>42</a:t>
            </a:fld>
            <a:endParaRPr lang="en-US"/>
          </a:p>
        </p:txBody>
      </p:sp>
    </p:spTree>
    <p:extLst>
      <p:ext uri="{BB962C8B-B14F-4D97-AF65-F5344CB8AC3E}">
        <p14:creationId xmlns:p14="http://schemas.microsoft.com/office/powerpoint/2010/main" val="3094537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E3F52-50E9-4646-98E7-9C6E6B5E38AC}" type="slidenum">
              <a:rPr lang="en-US"/>
              <a:pPr/>
              <a:t>43</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pPr marL="0" indent="0">
              <a:buNone/>
            </a:pPr>
            <a:r>
              <a:rPr lang="en-US" dirty="0" smtClean="0">
                <a:latin typeface="Tahoma" pitchFamily="34" charset="0"/>
                <a:cs typeface="Tahoma" pitchFamily="34" charset="0"/>
              </a:rPr>
              <a:t>Buzz </a:t>
            </a:r>
            <a:r>
              <a:rPr lang="en-US" dirty="0" err="1" smtClean="0">
                <a:latin typeface="Tahoma" pitchFamily="34" charset="0"/>
                <a:cs typeface="Tahoma" pitchFamily="34" charset="0"/>
              </a:rPr>
              <a:t>buzz</a:t>
            </a:r>
            <a:r>
              <a:rPr lang="en-US" dirty="0" smtClean="0">
                <a:latin typeface="Tahoma" pitchFamily="34" charset="0"/>
                <a:cs typeface="Tahoma" pitchFamily="34" charset="0"/>
              </a:rPr>
              <a:t> </a:t>
            </a:r>
            <a:r>
              <a:rPr lang="en-US" dirty="0" err="1" smtClean="0">
                <a:latin typeface="Tahoma" pitchFamily="34" charset="0"/>
                <a:cs typeface="Tahoma" pitchFamily="34" charset="0"/>
              </a:rPr>
              <a:t>buzz</a:t>
            </a:r>
            <a:r>
              <a:rPr lang="en-US" dirty="0" smtClean="0">
                <a:latin typeface="Tahoma" pitchFamily="34" charset="0"/>
                <a:cs typeface="Tahoma" pitchFamily="34" charset="0"/>
              </a:rPr>
              <a:t> hand-wave</a:t>
            </a:r>
            <a:r>
              <a:rPr lang="en-US" baseline="0" dirty="0" smtClean="0">
                <a:latin typeface="Tahoma" pitchFamily="34" charset="0"/>
                <a:cs typeface="Tahoma" pitchFamily="34" charset="0"/>
              </a:rPr>
              <a:t> </a:t>
            </a:r>
            <a:r>
              <a:rPr lang="en-US" baseline="0" dirty="0" err="1" smtClean="0">
                <a:latin typeface="Tahoma" pitchFamily="34" charset="0"/>
                <a:cs typeface="Tahoma" pitchFamily="34" charset="0"/>
              </a:rPr>
              <a:t>hand-wave</a:t>
            </a:r>
            <a:r>
              <a:rPr lang="en-US" baseline="0" dirty="0" smtClean="0">
                <a:latin typeface="Tahoma" pitchFamily="34" charset="0"/>
                <a:cs typeface="Tahoma" pitchFamily="34" charset="0"/>
              </a:rPr>
              <a:t> TA-DAAAA.  </a:t>
            </a:r>
          </a:p>
          <a:p>
            <a:pPr marL="0" indent="0">
              <a:buNone/>
            </a:pPr>
            <a:endParaRPr lang="en-US" baseline="0" dirty="0" smtClean="0">
              <a:latin typeface="Tahoma" pitchFamily="34" charset="0"/>
              <a:cs typeface="Tahoma" pitchFamily="34" charset="0"/>
            </a:endParaRPr>
          </a:p>
          <a:p>
            <a:pPr marL="0" indent="0">
              <a:buNone/>
            </a:pPr>
            <a:r>
              <a:rPr lang="en-US" baseline="0" dirty="0" smtClean="0">
                <a:latin typeface="Tahoma" pitchFamily="34" charset="0"/>
                <a:cs typeface="Tahoma" pitchFamily="34" charset="0"/>
              </a:rPr>
              <a:t>If you still don’t believe me you can check the slides on the website later.  The math is totally legit.  </a:t>
            </a:r>
            <a:endParaRPr lang="en-US" dirty="0" smtClean="0">
              <a:latin typeface="Tahoma" pitchFamily="34" charset="0"/>
              <a:cs typeface="Tahoma" pitchFamily="34" charset="0"/>
            </a:endParaRPr>
          </a:p>
          <a:p>
            <a:pPr marL="228600" indent="-228600">
              <a:buAutoNum type="arabicPeriod"/>
            </a:pPr>
            <a:endParaRPr lang="en-US" dirty="0" smtClean="0">
              <a:latin typeface="Tahoma" pitchFamily="34" charset="0"/>
              <a:cs typeface="Tahoma" pitchFamily="34" charset="0"/>
            </a:endParaRPr>
          </a:p>
          <a:p>
            <a:pPr marL="228600" indent="-228600">
              <a:buAutoNum type="arabicPeriod"/>
            </a:pPr>
            <a:r>
              <a:rPr lang="en-US" dirty="0" smtClean="0">
                <a:latin typeface="Tahoma" pitchFamily="34" charset="0"/>
                <a:cs typeface="Tahoma" pitchFamily="34" charset="0"/>
              </a:rPr>
              <a:t>We figured out that at minimum magnification I get the brightest image the scope can conjure up.  But just how bright is that image?  </a:t>
            </a: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latin typeface="Tahoma" pitchFamily="34" charset="0"/>
                <a:cs typeface="Tahoma" pitchFamily="34" charset="0"/>
              </a:rPr>
              <a:t>I only derive this result because</a:t>
            </a:r>
            <a:r>
              <a:rPr lang="en-US" baseline="0" dirty="0" smtClean="0">
                <a:latin typeface="Tahoma" pitchFamily="34" charset="0"/>
                <a:cs typeface="Tahoma" pitchFamily="34" charset="0"/>
              </a:rPr>
              <a:t> otherwise you would not believe me when I told you...  </a:t>
            </a:r>
            <a:endParaRPr lang="en-US" dirty="0" smtClean="0">
              <a:latin typeface="Tahoma" pitchFamily="34" charset="0"/>
              <a:cs typeface="Tahoma" pitchFamily="34" charset="0"/>
            </a:endParaRPr>
          </a:p>
          <a:p>
            <a:endParaRPr lang="en-US" baseline="0" dirty="0" smtClean="0">
              <a:latin typeface="Tahoma" pitchFamily="34" charset="0"/>
              <a:cs typeface="Tahoma" pitchFamily="34" charset="0"/>
            </a:endParaRPr>
          </a:p>
          <a:p>
            <a:r>
              <a:rPr lang="en-US" baseline="0" dirty="0" smtClean="0">
                <a:latin typeface="Tahoma" pitchFamily="34" charset="0"/>
                <a:cs typeface="Tahoma" pitchFamily="34" charset="0"/>
              </a:rPr>
              <a:t>==============================================================</a:t>
            </a:r>
            <a:endParaRPr lang="en-US" dirty="0" smtClean="0">
              <a:latin typeface="Tahoma" pitchFamily="34" charset="0"/>
              <a:cs typeface="Tahoma" pitchFamily="34" charset="0"/>
            </a:endParaRPr>
          </a:p>
          <a:p>
            <a:endParaRPr lang="en-US" dirty="0" smtClean="0">
              <a:latin typeface="Tahoma" pitchFamily="34" charset="0"/>
              <a:cs typeface="Tahoma" pitchFamily="34" charset="0"/>
            </a:endParaRPr>
          </a:p>
          <a:p>
            <a:r>
              <a:rPr lang="en-US" dirty="0" smtClean="0">
                <a:latin typeface="Tahoma" pitchFamily="34" charset="0"/>
                <a:cs typeface="Tahoma" pitchFamily="34" charset="0"/>
              </a:rPr>
              <a:t>As </a:t>
            </a:r>
            <a:r>
              <a:rPr lang="en-US" dirty="0">
                <a:latin typeface="Tahoma" pitchFamily="34" charset="0"/>
                <a:cs typeface="Tahoma" pitchFamily="34" charset="0"/>
              </a:rPr>
              <a:t>shown on the </a:t>
            </a:r>
            <a:r>
              <a:rPr lang="en-US" dirty="0">
                <a:latin typeface="Tahoma" pitchFamily="34" charset="0"/>
                <a:cs typeface="Tahoma" pitchFamily="34" charset="0"/>
                <a:hlinkClick r:id="rId3"/>
              </a:rPr>
              <a:t>Minimum Magnification</a:t>
            </a:r>
            <a:r>
              <a:rPr lang="en-US" dirty="0">
                <a:latin typeface="Tahoma" pitchFamily="34" charset="0"/>
                <a:cs typeface="Tahoma" pitchFamily="34" charset="0"/>
              </a:rPr>
              <a:t> page, the maximum surface brightness for extended sources, like planets and nebulae, is achieved with the minimum magnification for the telescope. Let's figure out just how bright that is. </a:t>
            </a:r>
          </a:p>
          <a:p>
            <a:r>
              <a:rPr lang="en-US" dirty="0">
                <a:latin typeface="Tahoma" pitchFamily="34" charset="0"/>
                <a:cs typeface="Tahoma" pitchFamily="34" charset="0"/>
              </a:rPr>
              <a:t>The total gain in light that the telescope collects, over that of the eye alone, we call it G</a:t>
            </a:r>
            <a:r>
              <a:rPr lang="en-US" baseline="-30000" dirty="0">
                <a:latin typeface="Tahoma" pitchFamily="34" charset="0"/>
                <a:cs typeface="Tahoma" pitchFamily="34" charset="0"/>
              </a:rPr>
              <a:t>L</a:t>
            </a:r>
            <a:r>
              <a:rPr lang="en-US" dirty="0">
                <a:latin typeface="Tahoma" pitchFamily="34" charset="0"/>
                <a:cs typeface="Tahoma" pitchFamily="34" charset="0"/>
              </a:rPr>
              <a:t>, is shown on the </a:t>
            </a:r>
            <a:r>
              <a:rPr lang="en-US" dirty="0">
                <a:latin typeface="Tahoma" pitchFamily="34" charset="0"/>
                <a:cs typeface="Tahoma" pitchFamily="34" charset="0"/>
                <a:hlinkClick r:id="rId4"/>
              </a:rPr>
              <a:t>Magnitude Gain</a:t>
            </a:r>
            <a:r>
              <a:rPr lang="en-US" dirty="0">
                <a:latin typeface="Tahoma" pitchFamily="34" charset="0"/>
                <a:cs typeface="Tahoma" pitchFamily="34" charset="0"/>
              </a:rPr>
              <a:t> page to be G</a:t>
            </a:r>
            <a:r>
              <a:rPr lang="en-US" baseline="-25000" dirty="0">
                <a:latin typeface="Tahoma" pitchFamily="34" charset="0"/>
                <a:cs typeface="Tahoma" pitchFamily="34" charset="0"/>
              </a:rPr>
              <a:t>L</a:t>
            </a:r>
            <a:r>
              <a:rPr lang="en-US" dirty="0">
                <a:latin typeface="Tahoma" pitchFamily="34" charset="0"/>
                <a:cs typeface="Tahoma" pitchFamily="34" charset="0"/>
              </a:rPr>
              <a:t>=(D</a:t>
            </a:r>
            <a:r>
              <a:rPr lang="en-US" baseline="-25000" dirty="0">
                <a:latin typeface="Tahoma" pitchFamily="34" charset="0"/>
                <a:cs typeface="Tahoma" pitchFamily="34" charset="0"/>
              </a:rPr>
              <a:t>O</a:t>
            </a:r>
            <a:r>
              <a:rPr lang="en-US" dirty="0">
                <a:latin typeface="Tahoma" pitchFamily="34" charset="0"/>
                <a:cs typeface="Tahoma" pitchFamily="34" charset="0"/>
              </a:rPr>
              <a:t>/</a:t>
            </a:r>
            <a:r>
              <a:rPr lang="en-US" dirty="0" err="1">
                <a:latin typeface="Tahoma" pitchFamily="34" charset="0"/>
                <a:cs typeface="Tahoma" pitchFamily="34" charset="0"/>
              </a:rPr>
              <a:t>D</a:t>
            </a:r>
            <a:r>
              <a:rPr lang="en-US" baseline="-25000" dirty="0" err="1">
                <a:latin typeface="Tahoma" pitchFamily="34" charset="0"/>
                <a:cs typeface="Tahoma" pitchFamily="34" charset="0"/>
              </a:rPr>
              <a:t>eye</a:t>
            </a:r>
            <a:r>
              <a:rPr lang="en-US" dirty="0">
                <a:latin typeface="Tahoma" pitchFamily="34" charset="0"/>
                <a:cs typeface="Tahoma" pitchFamily="34" charset="0"/>
              </a:rPr>
              <a:t>)².  </a:t>
            </a:r>
          </a:p>
          <a:p>
            <a:r>
              <a:rPr lang="en-US" dirty="0">
                <a:latin typeface="Tahoma" pitchFamily="34" charset="0"/>
                <a:cs typeface="Tahoma" pitchFamily="34" charset="0"/>
              </a:rPr>
              <a:t>Where D</a:t>
            </a:r>
            <a:r>
              <a:rPr lang="en-US" baseline="-30000" dirty="0">
                <a:latin typeface="Tahoma" pitchFamily="34" charset="0"/>
                <a:cs typeface="Tahoma" pitchFamily="34" charset="0"/>
              </a:rPr>
              <a:t>O</a:t>
            </a:r>
            <a:r>
              <a:rPr lang="en-US" dirty="0">
                <a:latin typeface="Tahoma" pitchFamily="34" charset="0"/>
                <a:cs typeface="Tahoma" pitchFamily="34" charset="0"/>
              </a:rPr>
              <a:t> is the diameter of the objective and </a:t>
            </a:r>
            <a:r>
              <a:rPr lang="en-US" dirty="0" err="1">
                <a:latin typeface="Tahoma" pitchFamily="34" charset="0"/>
                <a:cs typeface="Tahoma" pitchFamily="34" charset="0"/>
              </a:rPr>
              <a:t>D</a:t>
            </a:r>
            <a:r>
              <a:rPr lang="en-US" baseline="-30000" dirty="0" err="1">
                <a:latin typeface="Tahoma" pitchFamily="34" charset="0"/>
                <a:cs typeface="Tahoma" pitchFamily="34" charset="0"/>
              </a:rPr>
              <a:t>eye</a:t>
            </a:r>
            <a:r>
              <a:rPr lang="en-US" dirty="0">
                <a:latin typeface="Tahoma" pitchFamily="34" charset="0"/>
                <a:cs typeface="Tahoma" pitchFamily="34" charset="0"/>
              </a:rPr>
              <a:t> is the diameter of the eye pupil. Also shown on the </a:t>
            </a:r>
            <a:r>
              <a:rPr lang="en-US" dirty="0">
                <a:latin typeface="Tahoma" pitchFamily="34" charset="0"/>
                <a:cs typeface="Tahoma" pitchFamily="34" charset="0"/>
                <a:hlinkClick r:id="rId3"/>
              </a:rPr>
              <a:t>Minimum Magnification</a:t>
            </a:r>
            <a:r>
              <a:rPr lang="en-US" dirty="0">
                <a:latin typeface="Tahoma" pitchFamily="34" charset="0"/>
                <a:cs typeface="Tahoma" pitchFamily="34" charset="0"/>
              </a:rPr>
              <a:t> page is the equation for magnification in the form </a:t>
            </a:r>
            <a:r>
              <a:rPr lang="en-US" dirty="0" err="1">
                <a:latin typeface="Tahoma" pitchFamily="34" charset="0"/>
                <a:cs typeface="Tahoma" pitchFamily="34" charset="0"/>
              </a:rPr>
              <a:t>M</a:t>
            </a:r>
            <a:r>
              <a:rPr lang="en-US" baseline="-25000" dirty="0" err="1">
                <a:latin typeface="Tahoma" pitchFamily="34" charset="0"/>
                <a:cs typeface="Tahoma" pitchFamily="34" charset="0"/>
              </a:rPr>
              <a:t>min</a:t>
            </a:r>
            <a:r>
              <a:rPr lang="en-US" dirty="0">
                <a:latin typeface="Tahoma" pitchFamily="34" charset="0"/>
                <a:cs typeface="Tahoma" pitchFamily="34" charset="0"/>
              </a:rPr>
              <a:t>=D</a:t>
            </a:r>
            <a:r>
              <a:rPr lang="en-US" baseline="-25000" dirty="0">
                <a:latin typeface="Tahoma" pitchFamily="34" charset="0"/>
                <a:cs typeface="Tahoma" pitchFamily="34" charset="0"/>
              </a:rPr>
              <a:t>O</a:t>
            </a:r>
            <a:r>
              <a:rPr lang="en-US" dirty="0">
                <a:latin typeface="Tahoma" pitchFamily="34" charset="0"/>
                <a:cs typeface="Tahoma" pitchFamily="34" charset="0"/>
              </a:rPr>
              <a:t>/D</a:t>
            </a:r>
            <a:r>
              <a:rPr lang="en-US" baseline="-25000" dirty="0">
                <a:latin typeface="Tahoma" pitchFamily="34" charset="0"/>
                <a:cs typeface="Tahoma" pitchFamily="34" charset="0"/>
              </a:rPr>
              <a:t>ep</a:t>
            </a:r>
            <a:r>
              <a:rPr lang="en-US" dirty="0">
                <a:latin typeface="Tahoma" pitchFamily="34" charset="0"/>
                <a:cs typeface="Tahoma" pitchFamily="34" charset="0"/>
              </a:rPr>
              <a:t>.  </a:t>
            </a:r>
          </a:p>
          <a:p>
            <a:r>
              <a:rPr lang="en-US" dirty="0">
                <a:latin typeface="Tahoma" pitchFamily="34" charset="0"/>
                <a:cs typeface="Tahoma" pitchFamily="34" charset="0"/>
              </a:rPr>
              <a:t>Where </a:t>
            </a:r>
            <a:r>
              <a:rPr lang="en-US" dirty="0" err="1">
                <a:latin typeface="Tahoma" pitchFamily="34" charset="0"/>
                <a:cs typeface="Tahoma" pitchFamily="34" charset="0"/>
              </a:rPr>
              <a:t>D</a:t>
            </a:r>
            <a:r>
              <a:rPr lang="en-US" baseline="-30000" dirty="0" err="1">
                <a:latin typeface="Tahoma" pitchFamily="34" charset="0"/>
                <a:cs typeface="Tahoma" pitchFamily="34" charset="0"/>
              </a:rPr>
              <a:t>ep</a:t>
            </a:r>
            <a:r>
              <a:rPr lang="en-US" dirty="0">
                <a:latin typeface="Tahoma" pitchFamily="34" charset="0"/>
                <a:cs typeface="Tahoma" pitchFamily="34" charset="0"/>
              </a:rPr>
              <a:t> is the diameter of the </a:t>
            </a:r>
            <a:r>
              <a:rPr lang="en-US" dirty="0">
                <a:latin typeface="Tahoma" pitchFamily="34" charset="0"/>
                <a:cs typeface="Tahoma" pitchFamily="34" charset="0"/>
                <a:hlinkClick r:id="rId3"/>
              </a:rPr>
              <a:t>exit pupil</a:t>
            </a:r>
            <a:r>
              <a:rPr lang="en-US" dirty="0">
                <a:latin typeface="Tahoma" pitchFamily="34" charset="0"/>
                <a:cs typeface="Tahoma" pitchFamily="34" charset="0"/>
              </a:rPr>
              <a:t>. And it is also noted on that page that the surface brightness of an object is reduced by the magnification squared, because the light is distributed over a larger area... there are a lot of things discussed on the </a:t>
            </a:r>
            <a:r>
              <a:rPr lang="en-US" dirty="0">
                <a:latin typeface="Tahoma" pitchFamily="34" charset="0"/>
                <a:cs typeface="Tahoma" pitchFamily="34" charset="0"/>
                <a:hlinkClick r:id="rId3"/>
              </a:rPr>
              <a:t>minimum magnification</a:t>
            </a:r>
            <a:r>
              <a:rPr lang="en-US" dirty="0">
                <a:latin typeface="Tahoma" pitchFamily="34" charset="0"/>
                <a:cs typeface="Tahoma" pitchFamily="34" charset="0"/>
              </a:rPr>
              <a:t> page, aren't there?... </a:t>
            </a:r>
          </a:p>
          <a:p>
            <a:r>
              <a:rPr lang="en-US" dirty="0">
                <a:latin typeface="Tahoma" pitchFamily="34" charset="0"/>
                <a:cs typeface="Tahoma" pitchFamily="34" charset="0"/>
              </a:rPr>
              <a:t>So the surface brightness of an object that you see with your eye, which I'm going to call "</a:t>
            </a:r>
            <a:r>
              <a:rPr lang="en-US" dirty="0" err="1">
                <a:latin typeface="Tahoma" pitchFamily="34" charset="0"/>
                <a:cs typeface="Tahoma" pitchFamily="34" charset="0"/>
              </a:rPr>
              <a:t>SB</a:t>
            </a:r>
            <a:r>
              <a:rPr lang="en-US" baseline="-30000" dirty="0" err="1">
                <a:latin typeface="Tahoma" pitchFamily="34" charset="0"/>
                <a:cs typeface="Tahoma" pitchFamily="34" charset="0"/>
              </a:rPr>
              <a:t>eye</a:t>
            </a:r>
            <a:r>
              <a:rPr lang="en-US" dirty="0">
                <a:latin typeface="Tahoma" pitchFamily="34" charset="0"/>
                <a:cs typeface="Tahoma" pitchFamily="34" charset="0"/>
              </a:rPr>
              <a:t>" because I don't have much imagination, is multiplied by G</a:t>
            </a:r>
            <a:r>
              <a:rPr lang="en-US" baseline="-30000" dirty="0">
                <a:latin typeface="Tahoma" pitchFamily="34" charset="0"/>
                <a:cs typeface="Tahoma" pitchFamily="34" charset="0"/>
              </a:rPr>
              <a:t>L</a:t>
            </a:r>
            <a:r>
              <a:rPr lang="en-US" dirty="0">
                <a:latin typeface="Tahoma" pitchFamily="34" charset="0"/>
                <a:cs typeface="Tahoma" pitchFamily="34" charset="0"/>
              </a:rPr>
              <a:t> and then divided by M², resulting in the surface brightness you see in the scope, which I'm going to call "</a:t>
            </a:r>
            <a:r>
              <a:rPr lang="en-US" dirty="0" err="1">
                <a:latin typeface="Tahoma" pitchFamily="34" charset="0"/>
                <a:cs typeface="Tahoma" pitchFamily="34" charset="0"/>
              </a:rPr>
              <a:t>SB</a:t>
            </a:r>
            <a:r>
              <a:rPr lang="en-US" baseline="-30000" dirty="0" err="1">
                <a:latin typeface="Tahoma" pitchFamily="34" charset="0"/>
                <a:cs typeface="Tahoma" pitchFamily="34" charset="0"/>
              </a:rPr>
              <a:t>scope</a:t>
            </a:r>
            <a:r>
              <a:rPr lang="en-US" dirty="0">
                <a:latin typeface="Tahoma" pitchFamily="34" charset="0"/>
                <a:cs typeface="Tahoma" pitchFamily="34" charset="0"/>
              </a:rPr>
              <a:t>" for the same reason as above. </a:t>
            </a:r>
          </a:p>
          <a:p>
            <a:r>
              <a:rPr lang="en-US" dirty="0">
                <a:latin typeface="Tahoma" pitchFamily="34" charset="0"/>
                <a:cs typeface="Tahoma" pitchFamily="34" charset="0"/>
              </a:rPr>
              <a:t>When the exit pupil diameter, </a:t>
            </a:r>
            <a:r>
              <a:rPr lang="en-US" dirty="0" err="1">
                <a:latin typeface="Tahoma" pitchFamily="34" charset="0"/>
                <a:cs typeface="Tahoma" pitchFamily="34" charset="0"/>
              </a:rPr>
              <a:t>D</a:t>
            </a:r>
            <a:r>
              <a:rPr lang="en-US" baseline="-30000" dirty="0" err="1">
                <a:latin typeface="Tahoma" pitchFamily="34" charset="0"/>
                <a:cs typeface="Tahoma" pitchFamily="34" charset="0"/>
              </a:rPr>
              <a:t>ep</a:t>
            </a:r>
            <a:r>
              <a:rPr lang="en-US" dirty="0">
                <a:latin typeface="Tahoma" pitchFamily="34" charset="0"/>
                <a:cs typeface="Tahoma" pitchFamily="34" charset="0"/>
              </a:rPr>
              <a:t>, equals the diameter of the pupil of the eye, </a:t>
            </a:r>
            <a:r>
              <a:rPr lang="en-US" dirty="0" err="1">
                <a:latin typeface="Tahoma" pitchFamily="34" charset="0"/>
                <a:cs typeface="Tahoma" pitchFamily="34" charset="0"/>
              </a:rPr>
              <a:t>D</a:t>
            </a:r>
            <a:r>
              <a:rPr lang="en-US" baseline="-30000" dirty="0" err="1">
                <a:latin typeface="Tahoma" pitchFamily="34" charset="0"/>
                <a:cs typeface="Tahoma" pitchFamily="34" charset="0"/>
              </a:rPr>
              <a:t>eye</a:t>
            </a:r>
            <a:r>
              <a:rPr lang="en-US" dirty="0">
                <a:latin typeface="Tahoma" pitchFamily="34" charset="0"/>
                <a:cs typeface="Tahoma" pitchFamily="34" charset="0"/>
              </a:rPr>
              <a:t>, like at minimum magnification, we have the very interesting result for the net result in </a:t>
            </a:r>
            <a:r>
              <a:rPr lang="en-US" dirty="0" err="1">
                <a:latin typeface="Tahoma" pitchFamily="34" charset="0"/>
                <a:cs typeface="Tahoma" pitchFamily="34" charset="0"/>
              </a:rPr>
              <a:t>SB</a:t>
            </a:r>
            <a:r>
              <a:rPr lang="en-US" baseline="-30000" dirty="0" err="1">
                <a:latin typeface="Tahoma" pitchFamily="34" charset="0"/>
                <a:cs typeface="Tahoma" pitchFamily="34" charset="0"/>
              </a:rPr>
              <a:t>scope</a:t>
            </a:r>
            <a:r>
              <a:rPr lang="en-US" dirty="0">
                <a:latin typeface="Tahoma" pitchFamily="34" charset="0"/>
                <a:cs typeface="Tahoma" pitchFamily="34" charset="0"/>
              </a:rPr>
              <a:t> at minimum magnification as shown.  </a:t>
            </a:r>
          </a:p>
          <a:p>
            <a:r>
              <a:rPr lang="en-US" dirty="0">
                <a:latin typeface="Tahoma" pitchFamily="34" charset="0"/>
                <a:cs typeface="Tahoma" pitchFamily="34" charset="0"/>
              </a:rPr>
              <a:t>What the heck is that saying? What -- that the very brightest image I can get with the scope is exactly the same brightness that I see with the naked eye?????? </a:t>
            </a:r>
          </a:p>
          <a:p>
            <a:r>
              <a:rPr lang="en-US" dirty="0">
                <a:latin typeface="Tahoma" pitchFamily="34" charset="0"/>
                <a:cs typeface="Tahoma" pitchFamily="34" charset="0"/>
              </a:rPr>
              <a:t>Yup.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how much of the picture from the scope equates to how much of the total light</a:t>
            </a:r>
            <a:r>
              <a:rPr lang="en-US" baseline="0" dirty="0" smtClean="0"/>
              <a:t> from the scope is going into the eye.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45</a:t>
            </a:fld>
            <a:endParaRPr lang="en-US"/>
          </a:p>
        </p:txBody>
      </p:sp>
    </p:spTree>
    <p:extLst>
      <p:ext uri="{BB962C8B-B14F-4D97-AF65-F5344CB8AC3E}">
        <p14:creationId xmlns:p14="http://schemas.microsoft.com/office/powerpoint/2010/main" val="409593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AutoNum type="arabicPeriod"/>
            </a:pPr>
            <a:r>
              <a:rPr lang="en-US" dirty="0" smtClean="0">
                <a:latin typeface="Tahoma" pitchFamily="34" charset="0"/>
                <a:cs typeface="Tahoma" pitchFamily="34" charset="0"/>
              </a:rPr>
              <a:t>What a telescope does to magnify the images is actually quite simple and intuitive. </a:t>
            </a:r>
          </a:p>
          <a:p>
            <a:pPr marL="228600" indent="-228600" eaLnBrk="1" hangingPunct="1">
              <a:buAutoNum type="arabicPeriod"/>
            </a:pPr>
            <a:r>
              <a:rPr lang="en-US" dirty="0" smtClean="0">
                <a:latin typeface="Tahoma" pitchFamily="34" charset="0"/>
                <a:cs typeface="Tahoma" pitchFamily="34" charset="0"/>
              </a:rPr>
              <a:t>The objective lens brings the image to a focus at its focal length, </a:t>
            </a:r>
            <a:r>
              <a:rPr lang="en-US" dirty="0" err="1" smtClean="0">
                <a:latin typeface="Tahoma" pitchFamily="34" charset="0"/>
                <a:cs typeface="Tahoma" pitchFamily="34" charset="0"/>
              </a:rPr>
              <a:t>f</a:t>
            </a:r>
            <a:r>
              <a:rPr lang="en-US" baseline="-25000" dirty="0" err="1" smtClean="0">
                <a:latin typeface="Tahoma" pitchFamily="34" charset="0"/>
                <a:cs typeface="Tahoma" pitchFamily="34" charset="0"/>
              </a:rPr>
              <a:t>O</a:t>
            </a:r>
            <a:r>
              <a:rPr lang="en-US" dirty="0" smtClean="0">
                <a:latin typeface="Tahoma" pitchFamily="34" charset="0"/>
                <a:cs typeface="Tahoma" pitchFamily="34" charset="0"/>
              </a:rPr>
              <a:t>. </a:t>
            </a:r>
          </a:p>
          <a:p>
            <a:pPr marL="685800" lvl="1" indent="-228600" eaLnBrk="1" hangingPunct="1">
              <a:buFont typeface="Arial" panose="020B0604020202020204" pitchFamily="34" charset="0"/>
              <a:buChar char="•"/>
            </a:pPr>
            <a:r>
              <a:rPr lang="en-US" dirty="0" smtClean="0">
                <a:latin typeface="Tahoma" pitchFamily="34" charset="0"/>
                <a:cs typeface="Tahoma" pitchFamily="34" charset="0"/>
              </a:rPr>
              <a:t>At that distance, the image looks the same as it does to your eye, that is, distance angles between stars are exactly the same as you see them when you look up.  </a:t>
            </a:r>
          </a:p>
          <a:p>
            <a:pPr marL="685800" lvl="1" indent="-228600" eaLnBrk="1" hangingPunct="1">
              <a:buFont typeface="Arial" panose="020B0604020202020204" pitchFamily="34" charset="0"/>
              <a:buChar char="•"/>
            </a:pPr>
            <a:r>
              <a:rPr lang="en-US" dirty="0" smtClean="0">
                <a:latin typeface="Tahoma" pitchFamily="34" charset="0"/>
                <a:cs typeface="Tahoma" pitchFamily="34" charset="0"/>
              </a:rPr>
              <a:t>If two stars are one degree apart in the sky, they will be one degree apart at the image plane, as seen from the objective.</a:t>
            </a:r>
            <a:r>
              <a:rPr lang="en-US" baseline="0" dirty="0" smtClean="0">
                <a:latin typeface="Tahoma" pitchFamily="34" charset="0"/>
                <a:cs typeface="Tahoma" pitchFamily="34" charset="0"/>
              </a:rPr>
              <a:t>  </a:t>
            </a:r>
            <a:endParaRPr lang="en-US" dirty="0" smtClean="0">
              <a:latin typeface="Tahoma" pitchFamily="34" charset="0"/>
              <a:cs typeface="Tahoma" pitchFamily="34" charset="0"/>
            </a:endParaRPr>
          </a:p>
          <a:p>
            <a:pPr marL="228600" marR="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smtClean="0">
                <a:latin typeface="Tahoma" pitchFamily="34" charset="0"/>
                <a:cs typeface="Tahoma" pitchFamily="34" charset="0"/>
              </a:rPr>
              <a:t>Then the eyepiece, with a much shorter focal length, </a:t>
            </a:r>
            <a:r>
              <a:rPr lang="en-US" dirty="0" err="1" smtClean="0">
                <a:latin typeface="Tahoma" pitchFamily="34" charset="0"/>
                <a:cs typeface="Tahoma" pitchFamily="34" charset="0"/>
              </a:rPr>
              <a:t>f</a:t>
            </a:r>
            <a:r>
              <a:rPr lang="en-US" baseline="-25000" dirty="0" err="1" smtClean="0">
                <a:latin typeface="Tahoma" pitchFamily="34" charset="0"/>
                <a:cs typeface="Tahoma" pitchFamily="34" charset="0"/>
              </a:rPr>
              <a:t>e</a:t>
            </a:r>
            <a:r>
              <a:rPr lang="en-US" dirty="0" smtClean="0">
                <a:latin typeface="Tahoma" pitchFamily="34" charset="0"/>
                <a:cs typeface="Tahoma" pitchFamily="34" charset="0"/>
              </a:rPr>
              <a:t>, lets you get very close to that image to look at it, and -- surprise -- when you get closer, the image is bigger. </a:t>
            </a:r>
          </a:p>
          <a:p>
            <a:pPr marL="685800" marR="0" lvl="1"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ahoma" pitchFamily="34" charset="0"/>
                <a:cs typeface="Tahoma" pitchFamily="34" charset="0"/>
              </a:rPr>
              <a:t>If the eyepiece lets you get twice as close, the image is twice as big. </a:t>
            </a:r>
          </a:p>
          <a:p>
            <a:pPr marL="685800" marR="0" lvl="1"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ahoma" pitchFamily="34" charset="0"/>
                <a:cs typeface="Tahoma" pitchFamily="34" charset="0"/>
              </a:rPr>
              <a:t>If the eyepiece lets you get 50 times closer, then the image is 50 times as big. </a:t>
            </a:r>
          </a:p>
          <a:p>
            <a:pPr marL="228600" indent="-228600" eaLnBrk="1" hangingPunct="1">
              <a:buAutoNum type="arabicPeriod"/>
            </a:pPr>
            <a:r>
              <a:rPr lang="en-US" dirty="0" smtClean="0">
                <a:latin typeface="Tahoma" pitchFamily="34" charset="0"/>
                <a:cs typeface="Tahoma" pitchFamily="34" charset="0"/>
              </a:rPr>
              <a:t>The focal length of the objective is a fundamental property of the telescope.  </a:t>
            </a:r>
          </a:p>
          <a:p>
            <a:pPr marL="228600" indent="-228600" eaLnBrk="1" hangingPunct="1">
              <a:buAutoNum type="arabicPeriod"/>
            </a:pPr>
            <a:r>
              <a:rPr lang="en-US" dirty="0" smtClean="0">
                <a:latin typeface="Tahoma" pitchFamily="34" charset="0"/>
                <a:cs typeface="Tahoma" pitchFamily="34" charset="0"/>
              </a:rPr>
              <a:t>We can control and change the eyepiece we are using.  So the magnification of the telescope is determined by the focal length of the eyepiece we choose.  </a:t>
            </a:r>
          </a:p>
          <a:p>
            <a:pPr marL="228600" indent="-228600" eaLnBrk="1" hangingPunct="1">
              <a:buAutoNum type="arabicPeriod"/>
            </a:pPr>
            <a:r>
              <a:rPr lang="en-US" dirty="0" smtClean="0">
                <a:latin typeface="Tahoma" pitchFamily="34" charset="0"/>
                <a:cs typeface="Tahoma" pitchFamily="34" charset="0"/>
              </a:rPr>
              <a:t>This is important:  long </a:t>
            </a:r>
            <a:r>
              <a:rPr lang="en-US" dirty="0" err="1" smtClean="0">
                <a:latin typeface="Tahoma" pitchFamily="34" charset="0"/>
                <a:cs typeface="Tahoma" pitchFamily="34" charset="0"/>
              </a:rPr>
              <a:t>f</a:t>
            </a:r>
            <a:r>
              <a:rPr lang="en-US" baseline="-25000" dirty="0" err="1" smtClean="0">
                <a:latin typeface="Tahoma" pitchFamily="34" charset="0"/>
                <a:cs typeface="Tahoma" pitchFamily="34" charset="0"/>
              </a:rPr>
              <a:t>e</a:t>
            </a:r>
            <a:r>
              <a:rPr lang="en-US" dirty="0" smtClean="0">
                <a:latin typeface="Tahoma" pitchFamily="34" charset="0"/>
                <a:cs typeface="Tahoma" pitchFamily="34" charset="0"/>
              </a:rPr>
              <a:t> eyepiece sets</a:t>
            </a:r>
            <a:r>
              <a:rPr lang="en-US" baseline="0" dirty="0" smtClean="0">
                <a:latin typeface="Tahoma" pitchFamily="34" charset="0"/>
                <a:cs typeface="Tahoma" pitchFamily="34" charset="0"/>
              </a:rPr>
              <a:t> me back farther from the image plane – smaller image;  short </a:t>
            </a:r>
            <a:r>
              <a:rPr lang="en-US" baseline="0" dirty="0" err="1" smtClean="0">
                <a:latin typeface="Tahoma" pitchFamily="34" charset="0"/>
                <a:cs typeface="Tahoma" pitchFamily="34" charset="0"/>
              </a:rPr>
              <a:t>f</a:t>
            </a:r>
            <a:r>
              <a:rPr lang="en-US" baseline="-25000" dirty="0" err="1" smtClean="0">
                <a:latin typeface="Tahoma" pitchFamily="34" charset="0"/>
                <a:cs typeface="Tahoma" pitchFamily="34" charset="0"/>
              </a:rPr>
              <a:t>e</a:t>
            </a:r>
            <a:r>
              <a:rPr lang="en-US" baseline="0" dirty="0" smtClean="0">
                <a:latin typeface="Tahoma" pitchFamily="34" charset="0"/>
                <a:cs typeface="Tahoma" pitchFamily="34" charset="0"/>
              </a:rPr>
              <a:t> brings me close to the image plane – bigger image </a:t>
            </a:r>
          </a:p>
          <a:p>
            <a:pPr marL="228600" indent="-228600" eaLnBrk="1" hangingPunct="1">
              <a:buAutoNum type="arabicPeriod"/>
            </a:pPr>
            <a:r>
              <a:rPr lang="en-US" baseline="0" dirty="0" smtClean="0">
                <a:latin typeface="Tahoma" pitchFamily="34" charset="0"/>
                <a:cs typeface="Tahoma" pitchFamily="34" charset="0"/>
              </a:rPr>
              <a:t>Notice also when I get back farther away from the image I can see more of the sky, when I get closer in I’m seeing a smaller part of the sky.  </a:t>
            </a:r>
            <a:endParaRPr lang="en-US" dirty="0" smtClean="0">
              <a:latin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6</a:t>
            </a:fld>
            <a:endParaRPr lang="en-US"/>
          </a:p>
        </p:txBody>
      </p:sp>
    </p:spTree>
    <p:extLst>
      <p:ext uri="{BB962C8B-B14F-4D97-AF65-F5344CB8AC3E}">
        <p14:creationId xmlns:p14="http://schemas.microsoft.com/office/powerpoint/2010/main" val="3997990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high magnification,</a:t>
            </a:r>
            <a:r>
              <a:rPr lang="en-US" baseline="0" dirty="0" smtClean="0"/>
              <a:t> we have a small field of view, which means a small portion of the light from the scope, coming into the eye through a small exit pupil.</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46</a:t>
            </a:fld>
            <a:endParaRPr lang="en-US"/>
          </a:p>
        </p:txBody>
      </p:sp>
    </p:spTree>
    <p:extLst>
      <p:ext uri="{BB962C8B-B14F-4D97-AF65-F5344CB8AC3E}">
        <p14:creationId xmlns:p14="http://schemas.microsoft.com/office/powerpoint/2010/main" val="695941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lower magnification,</a:t>
            </a:r>
            <a:r>
              <a:rPr lang="en-US" baseline="0" dirty="0" smtClean="0"/>
              <a:t> we have a larger field of view, which means more of the light from the scope, and it’s coming into the eye through a larger exit pupil.</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47</a:t>
            </a:fld>
            <a:endParaRPr lang="en-US"/>
          </a:p>
        </p:txBody>
      </p:sp>
    </p:spTree>
    <p:extLst>
      <p:ext uri="{BB962C8B-B14F-4D97-AF65-F5344CB8AC3E}">
        <p14:creationId xmlns:p14="http://schemas.microsoft.com/office/powerpoint/2010/main" val="695941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ahoma" pitchFamily="34" charset="0"/>
                <a:cs typeface="Tahoma" pitchFamily="34" charset="0"/>
              </a:rPr>
              <a:t>What happens if I keep reducing the magnification to make the image brighter, and I end</a:t>
            </a:r>
            <a:r>
              <a:rPr lang="en-US" baseline="0" dirty="0" smtClean="0">
                <a:latin typeface="Tahoma" pitchFamily="34" charset="0"/>
                <a:cs typeface="Tahoma" pitchFamily="34" charset="0"/>
              </a:rPr>
              <a:t> up </a:t>
            </a:r>
            <a:r>
              <a:rPr lang="en-US" dirty="0" smtClean="0">
                <a:latin typeface="Tahoma" pitchFamily="34" charset="0"/>
                <a:cs typeface="Tahoma" pitchFamily="34" charset="0"/>
              </a:rPr>
              <a:t>making the exit pupil bigger than your eye pupil?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latin typeface="Tahoma" pitchFamily="34" charset="0"/>
                <a:cs typeface="Tahoma" pitchFamily="34" charset="0"/>
              </a:rPr>
              <a:t>Well then </a:t>
            </a:r>
            <a:r>
              <a:rPr lang="en-US" dirty="0" smtClean="0">
                <a:latin typeface="Times New Roman" pitchFamily="18" charset="0"/>
                <a:cs typeface="+mn-cs"/>
              </a:rPr>
              <a:t>t</a:t>
            </a:r>
            <a:r>
              <a:rPr lang="en-US" dirty="0" smtClean="0"/>
              <a:t>he additional light from the scope simply cannot enter the eye.</a:t>
            </a:r>
            <a:r>
              <a:rPr lang="en-US" baseline="0" dirty="0" smtClean="0"/>
              <a: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Everything outside that red circle, the additional light that would have made the image brighter, is lost.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Once the exit pupil reaches the size of your eye pupil, that’s the brightest the image will get.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As magnification is reduced further, </a:t>
            </a:r>
            <a:r>
              <a:rPr lang="en-US" dirty="0" smtClean="0"/>
              <a:t>the image gets smaller but NO BRIGHTER. </a:t>
            </a:r>
            <a:r>
              <a:rPr lang="en-US" baseline="0" dirty="0" smtClean="0"/>
              <a:t> </a:t>
            </a:r>
            <a:endParaRPr lang="en-US" dirty="0" smtClean="0">
              <a:latin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DF38E99F-B455-4068-B6B0-16DE3C8A8CA3}" type="slidenum">
              <a:rPr lang="en-US" smtClean="0"/>
              <a:pPr/>
              <a:t>48</a:t>
            </a:fld>
            <a:endParaRPr lang="en-US"/>
          </a:p>
        </p:txBody>
      </p:sp>
    </p:spTree>
    <p:extLst>
      <p:ext uri="{BB962C8B-B14F-4D97-AF65-F5344CB8AC3E}">
        <p14:creationId xmlns:p14="http://schemas.microsoft.com/office/powerpoint/2010/main" val="695941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There are two ways to find the exit pupil:  scope diameter to magnification,  and eyepiece to f-ratio.  </a:t>
            </a:r>
          </a:p>
          <a:p>
            <a:pPr marL="0" indent="0">
              <a:buNone/>
            </a:pPr>
            <a:r>
              <a:rPr lang="en-US" baseline="0" dirty="0" smtClean="0"/>
              <a:t>These two equations are simple and easy to work with, and as you will see, they are very handy.  </a:t>
            </a:r>
          </a:p>
        </p:txBody>
      </p:sp>
      <p:sp>
        <p:nvSpPr>
          <p:cNvPr id="4" name="Slide Number Placeholder 3"/>
          <p:cNvSpPr>
            <a:spLocks noGrp="1"/>
          </p:cNvSpPr>
          <p:nvPr>
            <p:ph type="sldNum" sz="quarter" idx="10"/>
          </p:nvPr>
        </p:nvSpPr>
        <p:spPr/>
        <p:txBody>
          <a:bodyPr/>
          <a:lstStyle/>
          <a:p>
            <a:fld id="{DF38E99F-B455-4068-B6B0-16DE3C8A8CA3}" type="slidenum">
              <a:rPr lang="en-US" smtClean="0"/>
              <a:pPr/>
              <a:t>49</a:t>
            </a:fld>
            <a:endParaRPr lang="en-US"/>
          </a:p>
        </p:txBody>
      </p:sp>
    </p:spTree>
    <p:extLst>
      <p:ext uri="{BB962C8B-B14F-4D97-AF65-F5344CB8AC3E}">
        <p14:creationId xmlns:p14="http://schemas.microsoft.com/office/powerpoint/2010/main" val="4188810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go</a:t>
            </a:r>
            <a:r>
              <a:rPr lang="en-US" baseline="0" dirty="0" smtClean="0"/>
              <a:t> to the highest resolution and </a:t>
            </a:r>
            <a:r>
              <a:rPr lang="en-US" dirty="0" smtClean="0"/>
              <a:t>check to see if D</a:t>
            </a:r>
            <a:r>
              <a:rPr lang="en-US" baseline="-25000" dirty="0" smtClean="0"/>
              <a:t>ep</a:t>
            </a:r>
            <a:r>
              <a:rPr lang="en-US" baseline="0" dirty="0" smtClean="0"/>
              <a:t> = 1 is achievable.  </a:t>
            </a:r>
          </a:p>
          <a:p>
            <a:pPr marL="171450" indent="-171450">
              <a:buFont typeface="Arial" panose="020B0604020202020204" pitchFamily="34" charset="0"/>
              <a:buChar char="•"/>
            </a:pPr>
            <a:r>
              <a:rPr lang="en-US" baseline="0" dirty="0" smtClean="0"/>
              <a:t>If we are limited in magnification by the atmosphere, D</a:t>
            </a:r>
            <a:r>
              <a:rPr lang="en-US" baseline="-25000" dirty="0" smtClean="0"/>
              <a:t>O</a:t>
            </a:r>
            <a:r>
              <a:rPr lang="en-US" baseline="0" dirty="0" smtClean="0"/>
              <a:t> of 8” or more,  then we determine </a:t>
            </a:r>
            <a:r>
              <a:rPr lang="en-US" baseline="0" dirty="0" err="1" smtClean="0"/>
              <a:t>f</a:t>
            </a:r>
            <a:r>
              <a:rPr lang="en-US" baseline="-25000" dirty="0" err="1" smtClean="0"/>
              <a:t>e</a:t>
            </a:r>
            <a:r>
              <a:rPr lang="en-US" baseline="0" dirty="0" smtClean="0"/>
              <a:t>, D</a:t>
            </a:r>
            <a:r>
              <a:rPr lang="en-US" baseline="-25000" dirty="0" smtClean="0"/>
              <a:t>ep</a:t>
            </a:r>
            <a:r>
              <a:rPr lang="en-US" baseline="0" dirty="0" smtClean="0"/>
              <a:t>, and SB at M = 200</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38E99F-B455-4068-B6B0-16DE3C8A8CA3}" type="slidenum">
              <a:rPr lang="en-US" smtClean="0"/>
              <a:pPr/>
              <a:t>50</a:t>
            </a:fld>
            <a:endParaRPr lang="en-US"/>
          </a:p>
        </p:txBody>
      </p:sp>
    </p:spTree>
    <p:extLst>
      <p:ext uri="{BB962C8B-B14F-4D97-AF65-F5344CB8AC3E}">
        <p14:creationId xmlns:p14="http://schemas.microsoft.com/office/powerpoint/2010/main" val="2029825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then go to the highest brightness and see if D</a:t>
            </a:r>
            <a:r>
              <a:rPr lang="en-US" baseline="-25000" dirty="0" smtClean="0"/>
              <a:t>ep</a:t>
            </a:r>
            <a:r>
              <a:rPr lang="en-US" baseline="0" dirty="0" smtClean="0"/>
              <a:t> is achievable, that is, can we get an eyepiece with </a:t>
            </a:r>
            <a:r>
              <a:rPr lang="en-US" baseline="0" dirty="0" err="1" smtClean="0"/>
              <a:t>f</a:t>
            </a:r>
            <a:r>
              <a:rPr lang="en-US" baseline="-25000" dirty="0" err="1" smtClean="0"/>
              <a:t>e</a:t>
            </a:r>
            <a:r>
              <a:rPr lang="en-US" baseline="0" dirty="0" smtClean="0"/>
              <a:t> = 7×f</a:t>
            </a:r>
            <a:r>
              <a:rPr lang="en-US" baseline="-25000" dirty="0" smtClean="0"/>
              <a:t>R</a:t>
            </a:r>
            <a:r>
              <a:rPr lang="en-US" baseline="0" dirty="0" smtClean="0"/>
              <a:t>?  </a:t>
            </a:r>
          </a:p>
          <a:p>
            <a:pPr marL="171450" indent="-171450">
              <a:buFont typeface="Arial" panose="020B0604020202020204" pitchFamily="34" charset="0"/>
              <a:buChar char="•"/>
            </a:pPr>
            <a:r>
              <a:rPr lang="en-US" baseline="0" dirty="0" smtClean="0"/>
              <a:t>If not, we go with the highest </a:t>
            </a:r>
            <a:r>
              <a:rPr lang="en-US" baseline="0" dirty="0" err="1" smtClean="0"/>
              <a:t>f</a:t>
            </a:r>
            <a:r>
              <a:rPr lang="en-US" baseline="-25000" dirty="0" err="1" smtClean="0"/>
              <a:t>e</a:t>
            </a:r>
            <a:r>
              <a:rPr lang="en-US" baseline="0" dirty="0" smtClean="0"/>
              <a:t> available and find D</a:t>
            </a:r>
            <a:r>
              <a:rPr lang="en-US" baseline="-25000" dirty="0" smtClean="0"/>
              <a:t>ep</a:t>
            </a:r>
            <a:r>
              <a:rPr lang="en-US" baseline="0" dirty="0" smtClean="0"/>
              <a:t>, </a:t>
            </a:r>
            <a:r>
              <a:rPr lang="en-US" baseline="0" dirty="0" err="1" smtClean="0"/>
              <a:t>M</a:t>
            </a:r>
            <a:r>
              <a:rPr lang="en-US" baseline="-25000" dirty="0" err="1" smtClean="0"/>
              <a:t>min</a:t>
            </a:r>
            <a:r>
              <a:rPr lang="en-US" baseline="0" dirty="0" smtClean="0"/>
              <a:t>, and SB from that.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51</a:t>
            </a:fld>
            <a:endParaRPr lang="en-US"/>
          </a:p>
        </p:txBody>
      </p:sp>
    </p:spTree>
    <p:extLst>
      <p:ext uri="{BB962C8B-B14F-4D97-AF65-F5344CB8AC3E}">
        <p14:creationId xmlns:p14="http://schemas.microsoft.com/office/powerpoint/2010/main" val="28307736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how the upper and lower limits</a:t>
            </a:r>
            <a:r>
              <a:rPr lang="en-US" baseline="0" dirty="0" smtClean="0"/>
              <a:t> of D</a:t>
            </a:r>
            <a:r>
              <a:rPr lang="en-US" baseline="-25000" dirty="0" smtClean="0"/>
              <a:t>ep</a:t>
            </a:r>
            <a:r>
              <a:rPr lang="en-US" baseline="0" dirty="0" smtClean="0"/>
              <a:t> worked out, we may then look at the following intermediate points:  </a:t>
            </a:r>
            <a:endParaRPr lang="en-US" dirty="0" smtClean="0"/>
          </a:p>
          <a:p>
            <a:pPr marL="171450" indent="-171450">
              <a:buFont typeface="Arial" panose="020B0604020202020204" pitchFamily="34" charset="0"/>
              <a:buChar char="•"/>
            </a:pPr>
            <a:r>
              <a:rPr lang="en-US" dirty="0" smtClean="0"/>
              <a:t>Half-Max Magnification: the 2mm exit pupil hits the optimum resolution for the eye. </a:t>
            </a:r>
          </a:p>
          <a:p>
            <a:pPr marL="171450" indent="-171450">
              <a:buFont typeface="Arial" panose="020B0604020202020204" pitchFamily="34" charset="0"/>
              <a:buChar char="•"/>
            </a:pPr>
            <a:r>
              <a:rPr lang="en-US" dirty="0" smtClean="0"/>
              <a:t>Half-Max Brightness:  70% max FOV, good</a:t>
            </a:r>
            <a:r>
              <a:rPr lang="en-US" baseline="0" dirty="0" smtClean="0"/>
              <a:t> compromise for deep-sky viewing </a:t>
            </a:r>
          </a:p>
          <a:p>
            <a:pPr marL="171450" indent="-171450">
              <a:buFont typeface="Arial" panose="020B0604020202020204" pitchFamily="34" charset="0"/>
              <a:buChar char="•"/>
            </a:pPr>
            <a:r>
              <a:rPr lang="en-US" baseline="0" dirty="0" smtClean="0"/>
              <a:t>Extra-High Magnification:  since max magnification makes the scope’s smallest detail just big enough to see, going a little bigger can make the detail easier to see, but adds no further detail.  Much more than 50% higher makes the image dimmer and fuzzier without necessarily adding value.  </a:t>
            </a:r>
          </a:p>
        </p:txBody>
      </p:sp>
      <p:sp>
        <p:nvSpPr>
          <p:cNvPr id="4" name="Slide Number Placeholder 3"/>
          <p:cNvSpPr>
            <a:spLocks noGrp="1"/>
          </p:cNvSpPr>
          <p:nvPr>
            <p:ph type="sldNum" sz="quarter" idx="10"/>
          </p:nvPr>
        </p:nvSpPr>
        <p:spPr/>
        <p:txBody>
          <a:bodyPr/>
          <a:lstStyle/>
          <a:p>
            <a:fld id="{DF38E99F-B455-4068-B6B0-16DE3C8A8CA3}" type="slidenum">
              <a:rPr lang="en-US" smtClean="0"/>
              <a:pPr/>
              <a:t>52</a:t>
            </a:fld>
            <a:endParaRPr lang="en-US"/>
          </a:p>
        </p:txBody>
      </p:sp>
    </p:spTree>
    <p:extLst>
      <p:ext uri="{BB962C8B-B14F-4D97-AF65-F5344CB8AC3E}">
        <p14:creationId xmlns:p14="http://schemas.microsoft.com/office/powerpoint/2010/main" val="403621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lines in the “E” on a doctor’s office eye chart are 1 arcminute thick with 1 arcminute gaps (on the 20/20 line).  </a:t>
            </a:r>
          </a:p>
          <a:p>
            <a:pPr marL="171450" indent="-171450">
              <a:buFont typeface="Arial" panose="020B0604020202020204" pitchFamily="34" charset="0"/>
              <a:buChar char="•"/>
            </a:pPr>
            <a:r>
              <a:rPr lang="en-US" baseline="0" dirty="0" smtClean="0"/>
              <a:t>So almost by definition, someone with 20/20 vision can just discern two points that are 2 arcminutes apart.  </a:t>
            </a:r>
            <a:endParaRPr lang="en-US" dirty="0" smtClean="0"/>
          </a:p>
          <a:p>
            <a:pPr marL="171450" indent="-171450">
              <a:buFont typeface="Arial" panose="020B0604020202020204" pitchFamily="34" charset="0"/>
              <a:buChar char="•"/>
            </a:pPr>
            <a:r>
              <a:rPr lang="en-US" dirty="0" smtClean="0"/>
              <a:t>The Dawes limit,</a:t>
            </a:r>
            <a:r>
              <a:rPr lang="en-US" baseline="0" dirty="0" smtClean="0"/>
              <a:t> the smallest star separation that a scope can resolve, is 120/D</a:t>
            </a:r>
            <a:r>
              <a:rPr lang="en-US" baseline="-25000" dirty="0" smtClean="0"/>
              <a:t>O </a:t>
            </a:r>
            <a:r>
              <a:rPr lang="en-US" baseline="0" dirty="0" smtClean="0"/>
              <a:t>with scope diameter in millimeters.  </a:t>
            </a:r>
          </a:p>
          <a:p>
            <a:pPr marL="171450" indent="-171450">
              <a:buFont typeface="Arial" panose="020B0604020202020204" pitchFamily="34" charset="0"/>
              <a:buChar char="•"/>
            </a:pPr>
            <a:r>
              <a:rPr lang="en-US" baseline="0" dirty="0" smtClean="0"/>
              <a:t>That means we multiply the resolving power of the scope by D</a:t>
            </a:r>
            <a:r>
              <a:rPr lang="en-US" baseline="-25000" dirty="0" smtClean="0"/>
              <a:t>O</a:t>
            </a:r>
            <a:r>
              <a:rPr lang="en-US" baseline="0" dirty="0" smtClean="0"/>
              <a:t> to raise it to 120 </a:t>
            </a:r>
            <a:r>
              <a:rPr lang="en-US" baseline="0" dirty="0" err="1" smtClean="0"/>
              <a:t>arcseconds</a:t>
            </a:r>
            <a:r>
              <a:rPr lang="en-US" baseline="0" dirty="0" smtClean="0"/>
              <a:t>, where a 20/20 eye can see it.  </a:t>
            </a:r>
          </a:p>
          <a:p>
            <a:pPr marL="171450" indent="-171450">
              <a:buFont typeface="Arial" panose="020B0604020202020204" pitchFamily="34" charset="0"/>
              <a:buChar char="•"/>
            </a:pPr>
            <a:r>
              <a:rPr lang="en-US" baseline="0" dirty="0" smtClean="0"/>
              <a:t>You can magnify more than this, but you will see no more detail.  </a:t>
            </a:r>
          </a:p>
          <a:p>
            <a:pPr marL="171450" indent="-171450">
              <a:buFont typeface="Arial" panose="020B0604020202020204" pitchFamily="34" charset="0"/>
              <a:buChar char="•"/>
            </a:pPr>
            <a:r>
              <a:rPr lang="en-US" baseline="0" dirty="0" smtClean="0"/>
              <a:t>And then secondly...  as you magnify further there’s another effect...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7</a:t>
            </a:fld>
            <a:endParaRPr lang="en-US"/>
          </a:p>
        </p:txBody>
      </p:sp>
    </p:spTree>
    <p:extLst>
      <p:ext uri="{BB962C8B-B14F-4D97-AF65-F5344CB8AC3E}">
        <p14:creationId xmlns:p14="http://schemas.microsoft.com/office/powerpoint/2010/main" val="405122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Surface brightness changes with magnification.  As I increase magnification I pay a price</a:t>
            </a:r>
            <a:r>
              <a:rPr lang="en-US" baseline="0" dirty="0" smtClean="0"/>
              <a:t> in brightness. </a:t>
            </a:r>
            <a:endParaRPr lang="en-US" dirty="0" smtClean="0"/>
          </a:p>
          <a:p>
            <a:pPr marL="171450" indent="-171450">
              <a:buFont typeface="Arial" panose="020B0604020202020204" pitchFamily="34" charset="0"/>
              <a:buChar char="•"/>
            </a:pPr>
            <a:r>
              <a:rPr lang="en-US" dirty="0" smtClean="0"/>
              <a:t>The scope always collects</a:t>
            </a:r>
            <a:r>
              <a:rPr lang="en-US" baseline="0" dirty="0" smtClean="0"/>
              <a:t> the same amount of light – if I spread it out more it gets “thinned out” – the image gets dimmer</a:t>
            </a:r>
          </a:p>
          <a:p>
            <a:pPr marL="171450" indent="-171450">
              <a:buFont typeface="Arial" panose="020B0604020202020204" pitchFamily="34" charset="0"/>
              <a:buChar char="•"/>
            </a:pPr>
            <a:r>
              <a:rPr lang="en-US" baseline="0" dirty="0" smtClean="0"/>
              <a:t>Jupiter here is the same total brightness – what gets dimmer is the surface brightness, the light per unit area.  </a:t>
            </a:r>
          </a:p>
          <a:p>
            <a:pPr marL="171450" indent="-171450">
              <a:buFont typeface="Arial" panose="020B0604020202020204" pitchFamily="34" charset="0"/>
              <a:buChar char="•"/>
            </a:pPr>
            <a:r>
              <a:rPr lang="en-US" dirty="0" smtClean="0"/>
              <a:t>If I go too high in magnification, the image</a:t>
            </a:r>
            <a:r>
              <a:rPr lang="en-US" baseline="0" dirty="0" smtClean="0"/>
              <a:t> can go completely black.  I know, I’ve done it.  </a:t>
            </a:r>
          </a:p>
          <a:p>
            <a:pPr marL="171450" indent="-171450">
              <a:buFont typeface="Arial" panose="020B0604020202020204" pitchFamily="34" charset="0"/>
              <a:buChar char="•"/>
            </a:pPr>
            <a:r>
              <a:rPr lang="en-US" baseline="0" dirty="0" smtClean="0"/>
              <a:t>And what if I want to see something that is notoriously dim and hard to find?  Typically nebulae and galaxies...  </a:t>
            </a:r>
          </a:p>
          <a:p>
            <a:pPr marL="171450" indent="-171450">
              <a:buFont typeface="Arial" panose="020B0604020202020204" pitchFamily="34" charset="0"/>
              <a:buChar char="•"/>
            </a:pPr>
            <a:r>
              <a:rPr lang="en-US" baseline="0" dirty="0" smtClean="0"/>
              <a:t>How do I pick the best points for operating the telescope?  What’s the best magnification to use?  </a:t>
            </a: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8</a:t>
            </a:fld>
            <a:endParaRPr lang="en-US"/>
          </a:p>
        </p:txBody>
      </p:sp>
    </p:spTree>
    <p:extLst>
      <p:ext uri="{BB962C8B-B14F-4D97-AF65-F5344CB8AC3E}">
        <p14:creationId xmlns:p14="http://schemas.microsoft.com/office/powerpoint/2010/main" val="3772242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“exit pupil” is the diameter of the cylinder of light coming out of the eyepiece, as shown in the diagram above. </a:t>
            </a:r>
          </a:p>
          <a:p>
            <a:r>
              <a:rPr lang="en-US" dirty="0" smtClean="0"/>
              <a:t>It turns out to be a scope-independent index to where you are on a telescope’s performance curve.  </a:t>
            </a:r>
          </a:p>
        </p:txBody>
      </p:sp>
      <p:sp>
        <p:nvSpPr>
          <p:cNvPr id="4" name="Slide Number Placeholder 3"/>
          <p:cNvSpPr>
            <a:spLocks noGrp="1"/>
          </p:cNvSpPr>
          <p:nvPr>
            <p:ph type="sldNum" sz="quarter" idx="10"/>
          </p:nvPr>
        </p:nvSpPr>
        <p:spPr/>
        <p:txBody>
          <a:bodyPr/>
          <a:lstStyle/>
          <a:p>
            <a:fld id="{DF38E99F-B455-4068-B6B0-16DE3C8A8CA3}" type="slidenum">
              <a:rPr lang="en-US" smtClean="0"/>
              <a:pPr/>
              <a:t>9</a:t>
            </a:fld>
            <a:endParaRPr lang="en-US"/>
          </a:p>
        </p:txBody>
      </p:sp>
    </p:spTree>
    <p:extLst>
      <p:ext uri="{BB962C8B-B14F-4D97-AF65-F5344CB8AC3E}">
        <p14:creationId xmlns:p14="http://schemas.microsoft.com/office/powerpoint/2010/main" val="343685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 magnification is probably not a great term to use.  Resolution Limit might be better, but doesn’t have the nice symmetry that max magnification</a:t>
            </a:r>
            <a:r>
              <a:rPr lang="en-US" baseline="0" dirty="0" smtClean="0"/>
              <a:t> has.  </a:t>
            </a:r>
          </a:p>
          <a:p>
            <a:r>
              <a:rPr lang="en-US" baseline="0" dirty="0" smtClean="0"/>
              <a:t>Note on “7mm” </a:t>
            </a:r>
          </a:p>
          <a:p>
            <a:pPr marL="171450" indent="-171450">
              <a:buFont typeface="Arial" panose="020B0604020202020204" pitchFamily="34" charset="0"/>
              <a:buChar char="•"/>
            </a:pPr>
            <a:r>
              <a:rPr lang="en-US" baseline="0" dirty="0" smtClean="0"/>
              <a:t>Typical for people ≈ 30 years old </a:t>
            </a:r>
          </a:p>
          <a:p>
            <a:pPr marL="171450" indent="-171450">
              <a:buFont typeface="Arial" panose="020B0604020202020204" pitchFamily="34" charset="0"/>
              <a:buChar char="•"/>
            </a:pPr>
            <a:r>
              <a:rPr lang="en-US" baseline="0" dirty="0" smtClean="0"/>
              <a:t>I’m over 60, why don’t I use my own pupil diameter? </a:t>
            </a:r>
          </a:p>
          <a:p>
            <a:pPr marL="171450" indent="-171450">
              <a:buFont typeface="Arial" panose="020B0604020202020204" pitchFamily="34" charset="0"/>
              <a:buChar char="•"/>
            </a:pPr>
            <a:r>
              <a:rPr lang="en-US" baseline="0" dirty="0" smtClean="0"/>
              <a:t>Because </a:t>
            </a:r>
            <a:r>
              <a:rPr lang="en-US" baseline="0" dirty="0" smtClean="0"/>
              <a:t>I rarely use my scope completely by myself, usually sharing the scope, showing something to a group.  </a:t>
            </a:r>
            <a:endParaRPr lang="en-US" baseline="0" dirty="0" smtClean="0"/>
          </a:p>
          <a:p>
            <a:pPr marL="0" indent="0">
              <a:buFont typeface="Arial" panose="020B0604020202020204" pitchFamily="34" charset="0"/>
              <a:buNone/>
            </a:pPr>
            <a:endParaRPr lang="en-US" baseline="0" dirty="0" smtClean="0"/>
          </a:p>
          <a:p>
            <a:r>
              <a:rPr lang="en-US" sz="1200" b="0" i="0" kern="1200" dirty="0" smtClean="0">
                <a:solidFill>
                  <a:schemeClr val="tx1"/>
                </a:solidFill>
                <a:effectLst/>
                <a:latin typeface="Times New Roman" pitchFamily="18" charset="0"/>
                <a:ea typeface="+mn-ea"/>
                <a:cs typeface="+mn-cs"/>
              </a:rPr>
              <a:t>So if you're matching the telescope performance to your eye, you might use the numbers above instead of assuming 7 as I did in the equations. So perhaps more correctly the formula for </a:t>
            </a:r>
            <a:r>
              <a:rPr lang="en-US" sz="1200" b="0" i="0" kern="1200" dirty="0" err="1" smtClean="0">
                <a:solidFill>
                  <a:schemeClr val="tx1"/>
                </a:solidFill>
                <a:effectLst/>
                <a:latin typeface="Times New Roman" pitchFamily="18" charset="0"/>
                <a:ea typeface="+mn-ea"/>
                <a:cs typeface="+mn-cs"/>
              </a:rPr>
              <a:t>M</a:t>
            </a:r>
            <a:r>
              <a:rPr lang="en-US" sz="1200" b="0" i="0" kern="1200" baseline="-25000" dirty="0" err="1" smtClean="0">
                <a:solidFill>
                  <a:schemeClr val="tx1"/>
                </a:solidFill>
                <a:effectLst/>
                <a:latin typeface="Times New Roman" pitchFamily="18" charset="0"/>
                <a:ea typeface="+mn-ea"/>
                <a:cs typeface="+mn-cs"/>
              </a:rPr>
              <a:t>min</a:t>
            </a:r>
            <a:r>
              <a:rPr lang="en-US" sz="1200" b="0" i="0" kern="1200" dirty="0" smtClean="0">
                <a:solidFill>
                  <a:schemeClr val="tx1"/>
                </a:solidFill>
                <a:effectLst/>
                <a:latin typeface="Times New Roman" pitchFamily="18" charset="0"/>
                <a:ea typeface="+mn-ea"/>
                <a:cs typeface="+mn-cs"/>
              </a:rPr>
              <a:t> should be </a:t>
            </a:r>
            <a:r>
              <a:rPr lang="en-US" sz="1200" b="0" i="0" kern="1200" dirty="0" err="1" smtClean="0">
                <a:solidFill>
                  <a:schemeClr val="tx1"/>
                </a:solidFill>
                <a:effectLst/>
                <a:latin typeface="Times New Roman" pitchFamily="18" charset="0"/>
                <a:ea typeface="+mn-ea"/>
                <a:cs typeface="+mn-cs"/>
              </a:rPr>
              <a:t>M</a:t>
            </a:r>
            <a:r>
              <a:rPr lang="en-US" sz="1200" b="0" i="0" kern="1200" baseline="-25000" dirty="0" err="1" smtClean="0">
                <a:solidFill>
                  <a:schemeClr val="tx1"/>
                </a:solidFill>
                <a:effectLst/>
                <a:latin typeface="Times New Roman" pitchFamily="18" charset="0"/>
                <a:ea typeface="+mn-ea"/>
                <a:cs typeface="+mn-cs"/>
              </a:rPr>
              <a:t>min</a:t>
            </a:r>
            <a:r>
              <a:rPr lang="en-US" sz="1200" b="0" i="0" kern="1200" dirty="0" smtClean="0">
                <a:solidFill>
                  <a:schemeClr val="tx1"/>
                </a:solidFill>
                <a:effectLst/>
                <a:latin typeface="Times New Roman" pitchFamily="18" charset="0"/>
                <a:ea typeface="+mn-ea"/>
                <a:cs typeface="+mn-cs"/>
              </a:rPr>
              <a:t> = D</a:t>
            </a:r>
            <a:r>
              <a:rPr lang="en-US" sz="1200" b="0" i="0" kern="1200" baseline="-25000" dirty="0" smtClean="0">
                <a:solidFill>
                  <a:schemeClr val="tx1"/>
                </a:solidFill>
                <a:effectLst/>
                <a:latin typeface="Times New Roman" pitchFamily="18" charset="0"/>
                <a:ea typeface="+mn-ea"/>
                <a:cs typeface="+mn-cs"/>
              </a:rPr>
              <a:t>O</a:t>
            </a:r>
            <a:r>
              <a:rPr lang="en-US" sz="1200" b="0" i="0" kern="1200" dirty="0" smtClean="0">
                <a:solidFill>
                  <a:schemeClr val="tx1"/>
                </a:solidFill>
                <a:effectLst/>
                <a:latin typeface="Times New Roman" pitchFamily="18" charset="0"/>
                <a:ea typeface="+mn-ea"/>
                <a:cs typeface="+mn-cs"/>
              </a:rPr>
              <a:t>/</a:t>
            </a:r>
            <a:r>
              <a:rPr lang="en-US" sz="1200" b="0" i="0" kern="1200" dirty="0" err="1" smtClean="0">
                <a:solidFill>
                  <a:schemeClr val="tx1"/>
                </a:solidFill>
                <a:effectLst/>
                <a:latin typeface="Times New Roman" pitchFamily="18" charset="0"/>
                <a:ea typeface="+mn-ea"/>
                <a:cs typeface="+mn-cs"/>
              </a:rPr>
              <a:t>D</a:t>
            </a:r>
            <a:r>
              <a:rPr lang="en-US" sz="1200" b="0" i="0" kern="1200" baseline="-25000" dirty="0" err="1" smtClean="0">
                <a:solidFill>
                  <a:schemeClr val="tx1"/>
                </a:solidFill>
                <a:effectLst/>
                <a:latin typeface="Times New Roman" pitchFamily="18" charset="0"/>
                <a:ea typeface="+mn-ea"/>
                <a:cs typeface="+mn-cs"/>
              </a:rPr>
              <a:t>eye</a:t>
            </a:r>
            <a:r>
              <a:rPr lang="en-US" sz="1200" b="0" i="0" kern="1200" dirty="0" smtClean="0">
                <a:solidFill>
                  <a:schemeClr val="tx1"/>
                </a:solidFill>
                <a:effectLst/>
                <a:latin typeface="Times New Roman" pitchFamily="18" charset="0"/>
                <a:ea typeface="+mn-ea"/>
                <a:cs typeface="+mn-cs"/>
              </a:rPr>
              <a:t>. Then why am I not using that?</a:t>
            </a:r>
          </a:p>
          <a:p>
            <a:r>
              <a:rPr lang="en-US" sz="1200" b="0" i="0" kern="1200" dirty="0" smtClean="0">
                <a:solidFill>
                  <a:schemeClr val="tx1"/>
                </a:solidFill>
                <a:effectLst/>
                <a:latin typeface="Times New Roman" pitchFamily="18" charset="0"/>
                <a:ea typeface="+mn-ea"/>
                <a:cs typeface="+mn-cs"/>
              </a:rPr>
              <a:t>First of all, it means I'm requiring you to figure out a way to measure your dark-adapted eye pupil, which is definitely a non-trivial exercise. Secondly, I'm rarely the only one looking through my scope. Half the fun of observing is to be able to show other people the coolest stuff you've found. So I do my figuring based on other people, as well as my own eye, and 7mm is a pretty representative value. </a:t>
            </a:r>
            <a:r>
              <a:rPr lang="en-US" sz="1200" b="0" i="0" kern="1200" smtClean="0">
                <a:solidFill>
                  <a:schemeClr val="tx1"/>
                </a:solidFill>
                <a:effectLst/>
                <a:latin typeface="Times New Roman" pitchFamily="18" charset="0"/>
                <a:ea typeface="+mn-ea"/>
                <a:cs typeface="+mn-cs"/>
              </a:rPr>
              <a:t>Thirdly, as you can see on the </a:t>
            </a:r>
            <a:r>
              <a:rPr lang="en-US" sz="1200" b="0" i="0" kern="1200" smtClean="0">
                <a:solidFill>
                  <a:schemeClr val="tx1"/>
                </a:solidFill>
                <a:effectLst/>
                <a:latin typeface="Times New Roman" pitchFamily="18" charset="0"/>
                <a:ea typeface="+mn-ea"/>
                <a:cs typeface="+mn-cs"/>
                <a:hlinkClick r:id="rId3" action="ppaction://hlinkfile"/>
              </a:rPr>
              <a:t>Surface Brightness Page</a:t>
            </a:r>
            <a:r>
              <a:rPr lang="en-US" sz="1200" b="0" i="0" kern="1200" smtClean="0">
                <a:solidFill>
                  <a:schemeClr val="tx1"/>
                </a:solidFill>
                <a:effectLst/>
                <a:latin typeface="Times New Roman" pitchFamily="18" charset="0"/>
                <a:ea typeface="+mn-ea"/>
                <a:cs typeface="+mn-cs"/>
              </a:rPr>
              <a:t>, assuming a 7mm eye pupil makes calculating percent surface brightness a breeze.</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F38E99F-B455-4068-B6B0-16DE3C8A8CA3}" type="slidenum">
              <a:rPr lang="en-US" smtClean="0"/>
              <a:pPr/>
              <a:t>10</a:t>
            </a:fld>
            <a:endParaRPr lang="en-US"/>
          </a:p>
        </p:txBody>
      </p:sp>
    </p:spTree>
    <p:extLst>
      <p:ext uri="{BB962C8B-B14F-4D97-AF65-F5344CB8AC3E}">
        <p14:creationId xmlns:p14="http://schemas.microsoft.com/office/powerpoint/2010/main" val="377680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Another benefit of relying on the exit pupil is that there are a couple different ways to figure it, which means there are also a couple things we can figure </a:t>
            </a:r>
            <a:r>
              <a:rPr lang="en-US" b="1" baseline="0" dirty="0" smtClean="0"/>
              <a:t>from</a:t>
            </a:r>
            <a:r>
              <a:rPr lang="en-US" baseline="0" dirty="0" smtClean="0"/>
              <a:t> it when we know it.  </a:t>
            </a:r>
          </a:p>
          <a:p>
            <a:pPr marL="0" indent="0">
              <a:buNone/>
            </a:pPr>
            <a:endParaRPr lang="en-US" baseline="0" dirty="0" smtClean="0"/>
          </a:p>
          <a:p>
            <a:pPr marL="0" indent="0">
              <a:buNone/>
            </a:pPr>
            <a:r>
              <a:rPr lang="en-US" baseline="0" dirty="0" smtClean="0"/>
              <a:t>These four equations are the most useful and we will rely on them for determination of the operating points of the telescope – that is, which eyepieces we will need and for what types of observing.  </a:t>
            </a:r>
          </a:p>
          <a:p>
            <a:pPr marL="0" indent="0">
              <a:buNone/>
            </a:pPr>
            <a:endParaRPr lang="en-US" baseline="0" dirty="0" smtClean="0"/>
          </a:p>
          <a:p>
            <a:r>
              <a:rPr lang="en-US" baseline="0" dirty="0" smtClean="0"/>
              <a:t>For now </a:t>
            </a:r>
            <a:r>
              <a:rPr lang="en-US" dirty="0" smtClean="0">
                <a:latin typeface="Tahoma" pitchFamily="34" charset="0"/>
                <a:cs typeface="Tahoma" pitchFamily="34" charset="0"/>
              </a:rPr>
              <a:t>note that </a:t>
            </a:r>
            <a:r>
              <a:rPr lang="en-US" dirty="0" err="1" smtClean="0">
                <a:latin typeface="Tahoma" pitchFamily="34" charset="0"/>
                <a:cs typeface="Tahoma" pitchFamily="34" charset="0"/>
              </a:rPr>
              <a:t>D</a:t>
            </a:r>
            <a:r>
              <a:rPr lang="en-US" baseline="-25000" dirty="0" err="1" smtClean="0">
                <a:latin typeface="Tahoma" pitchFamily="34" charset="0"/>
                <a:cs typeface="Tahoma" pitchFamily="34" charset="0"/>
              </a:rPr>
              <a:t>ep</a:t>
            </a:r>
            <a:r>
              <a:rPr lang="en-US" dirty="0" smtClean="0">
                <a:latin typeface="Tahoma" pitchFamily="34" charset="0"/>
                <a:cs typeface="Tahoma" pitchFamily="34" charset="0"/>
              </a:rPr>
              <a:t> = D</a:t>
            </a:r>
            <a:r>
              <a:rPr lang="en-US" baseline="-25000" dirty="0" smtClean="0">
                <a:latin typeface="Tahoma" pitchFamily="34" charset="0"/>
                <a:cs typeface="Tahoma" pitchFamily="34" charset="0"/>
              </a:rPr>
              <a:t>O</a:t>
            </a:r>
            <a:r>
              <a:rPr lang="en-US" dirty="0" smtClean="0">
                <a:latin typeface="Tahoma" pitchFamily="34" charset="0"/>
                <a:cs typeface="Tahoma" pitchFamily="34" charset="0"/>
              </a:rPr>
              <a:t>/M,</a:t>
            </a:r>
            <a:r>
              <a:rPr lang="en-US" baseline="0" dirty="0" smtClean="0">
                <a:latin typeface="Tahoma" pitchFamily="34" charset="0"/>
                <a:cs typeface="Tahoma" pitchFamily="34" charset="0"/>
              </a:rPr>
              <a:t> s</a:t>
            </a:r>
            <a:r>
              <a:rPr lang="en-US" dirty="0" smtClean="0">
                <a:latin typeface="Tahoma" pitchFamily="34" charset="0"/>
                <a:cs typeface="Tahoma" pitchFamily="34" charset="0"/>
              </a:rPr>
              <a:t>o the exit pupil goes "inversely" with the magnification M, meaning that as M gets bigger, the exit pupil gets smaller, and, importantly, as M gets smaller, the exit pupil gets bigger.  We will also use the formula for finding magnification from the exit pupil next.  </a:t>
            </a:r>
            <a:endParaRPr lang="en-US" baseline="0" dirty="0" smtClean="0"/>
          </a:p>
        </p:txBody>
      </p:sp>
      <p:sp>
        <p:nvSpPr>
          <p:cNvPr id="4" name="Slide Number Placeholder 3"/>
          <p:cNvSpPr>
            <a:spLocks noGrp="1"/>
          </p:cNvSpPr>
          <p:nvPr>
            <p:ph type="sldNum" sz="quarter" idx="10"/>
          </p:nvPr>
        </p:nvSpPr>
        <p:spPr/>
        <p:txBody>
          <a:bodyPr/>
          <a:lstStyle/>
          <a:p>
            <a:fld id="{DF38E99F-B455-4068-B6B0-16DE3C8A8CA3}" type="slidenum">
              <a:rPr lang="en-US" smtClean="0"/>
              <a:pPr/>
              <a:t>11</a:t>
            </a:fld>
            <a:endParaRPr lang="en-US"/>
          </a:p>
        </p:txBody>
      </p:sp>
    </p:spTree>
    <p:extLst>
      <p:ext uri="{BB962C8B-B14F-4D97-AF65-F5344CB8AC3E}">
        <p14:creationId xmlns:p14="http://schemas.microsoft.com/office/powerpoint/2010/main" val="363207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grpSp>
          <p:nvGrpSpPr>
            <p:cNvPr id="6147" name="Group 3"/>
            <p:cNvGrpSpPr>
              <a:grpSpLocks/>
            </p:cNvGrpSpPr>
            <p:nvPr/>
          </p:nvGrpSpPr>
          <p:grpSpPr bwMode="auto">
            <a:xfrm>
              <a:off x="0" y="0"/>
              <a:ext cx="5760" cy="4320"/>
              <a:chOff x="0" y="0"/>
              <a:chExt cx="5760" cy="4320"/>
            </a:xfrm>
          </p:grpSpPr>
          <p:sp>
            <p:nvSpPr>
              <p:cNvPr id="6148"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9" name="Group 5"/>
              <p:cNvGrpSpPr>
                <a:grpSpLocks/>
              </p:cNvGrpSpPr>
              <p:nvPr userDrawn="1"/>
            </p:nvGrpSpPr>
            <p:grpSpPr bwMode="auto">
              <a:xfrm>
                <a:off x="0" y="0"/>
                <a:ext cx="5760" cy="4320"/>
                <a:chOff x="0" y="0"/>
                <a:chExt cx="5760" cy="4320"/>
              </a:xfrm>
            </p:grpSpPr>
            <p:sp>
              <p:nvSpPr>
                <p:cNvPr id="6150"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01"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02" name="Group 58"/>
            <p:cNvGrpSpPr>
              <a:grpSpLocks/>
            </p:cNvGrpSpPr>
            <p:nvPr userDrawn="1"/>
          </p:nvGrpSpPr>
          <p:grpSpPr bwMode="auto">
            <a:xfrm>
              <a:off x="3" y="559"/>
              <a:ext cx="4192" cy="1796"/>
              <a:chOff x="3" y="559"/>
              <a:chExt cx="4192" cy="1796"/>
            </a:xfrm>
          </p:grpSpPr>
          <p:sp>
            <p:nvSpPr>
              <p:cNvPr id="6203"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6"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07" name="Group 63"/>
            <p:cNvGrpSpPr>
              <a:grpSpLocks/>
            </p:cNvGrpSpPr>
            <p:nvPr userDrawn="1"/>
          </p:nvGrpSpPr>
          <p:grpSpPr bwMode="auto">
            <a:xfrm>
              <a:off x="1480" y="1952"/>
              <a:ext cx="3808" cy="1812"/>
              <a:chOff x="1480" y="1952"/>
              <a:chExt cx="3808" cy="1812"/>
            </a:xfrm>
          </p:grpSpPr>
          <p:sp>
            <p:nvSpPr>
              <p:cNvPr id="620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11" name="Rectangle 67"/>
          <p:cNvSpPr>
            <a:spLocks noGrp="1" noChangeArrowheads="1"/>
          </p:cNvSpPr>
          <p:nvPr>
            <p:ph type="ctrTitle"/>
          </p:nvPr>
        </p:nvSpPr>
        <p:spPr>
          <a:xfrm>
            <a:off x="990600" y="1752600"/>
            <a:ext cx="7772400" cy="1143000"/>
          </a:xfrm>
          <a:effectLst>
            <a:outerShdw blurRad="50800" dist="38100" dir="2700000" algn="tl" rotWithShape="0">
              <a:prstClr val="black">
                <a:alpha val="40000"/>
              </a:prstClr>
            </a:outerShdw>
          </a:effectLst>
        </p:spPr>
        <p:txBody>
          <a:bodyPr/>
          <a:lstStyle>
            <a:lvl1pPr>
              <a:defRPr>
                <a:solidFill>
                  <a:srgbClr val="000066"/>
                </a:solidFill>
              </a:defRPr>
            </a:lvl1pPr>
          </a:lstStyle>
          <a:p>
            <a:pPr lvl="0"/>
            <a:r>
              <a:rPr lang="en-US" noProof="0" smtClean="0"/>
              <a:t>Click to edit Master title style</a:t>
            </a:r>
          </a:p>
        </p:txBody>
      </p:sp>
      <p:sp>
        <p:nvSpPr>
          <p:cNvPr id="6212"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solidFill>
                  <a:srgbClr val="0066CC"/>
                </a:solidFill>
              </a:defRPr>
            </a:lvl1pPr>
          </a:lstStyle>
          <a:p>
            <a:pPr lvl="0"/>
            <a:r>
              <a:rPr lang="en-US" noProof="0" smtClean="0"/>
              <a:t>Click to edit Master subtitle style</a:t>
            </a:r>
          </a:p>
        </p:txBody>
      </p:sp>
      <p:sp>
        <p:nvSpPr>
          <p:cNvPr id="6213" name="Rectangle 69"/>
          <p:cNvSpPr>
            <a:spLocks noGrp="1" noChangeArrowheads="1"/>
          </p:cNvSpPr>
          <p:nvPr>
            <p:ph type="dt" sz="quarter" idx="2"/>
          </p:nvPr>
        </p:nvSpPr>
        <p:spPr/>
        <p:txBody>
          <a:bodyPr/>
          <a:lstStyle>
            <a:lvl1pPr>
              <a:defRPr>
                <a:solidFill>
                  <a:srgbClr val="00008C"/>
                </a:solidFill>
              </a:defRPr>
            </a:lvl1pPr>
          </a:lstStyle>
          <a:p>
            <a:endParaRPr lang="en-US"/>
          </a:p>
        </p:txBody>
      </p:sp>
      <p:sp>
        <p:nvSpPr>
          <p:cNvPr id="6214" name="Rectangle 70"/>
          <p:cNvSpPr>
            <a:spLocks noGrp="1" noChangeArrowheads="1"/>
          </p:cNvSpPr>
          <p:nvPr>
            <p:ph type="ftr" sz="quarter" idx="3"/>
          </p:nvPr>
        </p:nvSpPr>
        <p:spPr/>
        <p:txBody>
          <a:bodyPr/>
          <a:lstStyle>
            <a:lvl1pPr>
              <a:defRPr>
                <a:solidFill>
                  <a:srgbClr val="00008C"/>
                </a:solidFill>
              </a:defRPr>
            </a:lvl1pPr>
          </a:lstStyle>
          <a:p>
            <a:endParaRPr lang="en-US"/>
          </a:p>
        </p:txBody>
      </p:sp>
      <p:sp>
        <p:nvSpPr>
          <p:cNvPr id="6215" name="Rectangle 71"/>
          <p:cNvSpPr>
            <a:spLocks noGrp="1" noChangeArrowheads="1"/>
          </p:cNvSpPr>
          <p:nvPr>
            <p:ph type="sldNum" sz="quarter" idx="4"/>
          </p:nvPr>
        </p:nvSpPr>
        <p:spPr/>
        <p:txBody>
          <a:bodyPr/>
          <a:lstStyle>
            <a:lvl1pPr>
              <a:defRPr>
                <a:solidFill>
                  <a:srgbClr val="00008C"/>
                </a:solidFill>
              </a:defRPr>
            </a:lvl1pPr>
          </a:lstStyle>
          <a:p>
            <a:fld id="{38157DD9-30DD-4285-8A46-B53D1C24E03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5EED85-455D-463C-A278-CC588D2B6517}" type="slidenum">
              <a:rPr lang="en-US"/>
              <a:pPr/>
              <a:t>‹#›</a:t>
            </a:fld>
            <a:endParaRPr lang="en-US"/>
          </a:p>
        </p:txBody>
      </p:sp>
    </p:spTree>
    <p:extLst>
      <p:ext uri="{BB962C8B-B14F-4D97-AF65-F5344CB8AC3E}">
        <p14:creationId xmlns:p14="http://schemas.microsoft.com/office/powerpoint/2010/main" val="3217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FE472B-AB87-4F67-A901-937B26823169}" type="slidenum">
              <a:rPr lang="en-US"/>
              <a:pPr/>
              <a:t>‹#›</a:t>
            </a:fld>
            <a:endParaRPr lang="en-US"/>
          </a:p>
        </p:txBody>
      </p:sp>
    </p:spTree>
    <p:extLst>
      <p:ext uri="{BB962C8B-B14F-4D97-AF65-F5344CB8AC3E}">
        <p14:creationId xmlns:p14="http://schemas.microsoft.com/office/powerpoint/2010/main" val="13727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rgbClr val="00006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66CC"/>
                </a:solidFill>
              </a:defRPr>
            </a:lvl1pPr>
            <a:lvl2pPr>
              <a:defRPr>
                <a:solidFill>
                  <a:srgbClr val="0066CC"/>
                </a:solidFill>
              </a:defRPr>
            </a:lvl2pPr>
            <a:lvl3pPr>
              <a:defRPr>
                <a:solidFill>
                  <a:srgbClr val="0066CC"/>
                </a:solidFill>
              </a:defRPr>
            </a:lvl3pPr>
            <a:lvl4pPr>
              <a:defRPr>
                <a:solidFill>
                  <a:srgbClr val="0066CC"/>
                </a:solidFill>
              </a:defRPr>
            </a:lvl4pPr>
            <a:lvl5pPr>
              <a:defRPr>
                <a:solidFill>
                  <a:srgbClr val="0066C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F94A7E-4D46-4335-8065-559FC6770B73}" type="slidenum">
              <a:rPr lang="en-US"/>
              <a:pPr/>
              <a:t>‹#›</a:t>
            </a:fld>
            <a:endParaRPr lang="en-US"/>
          </a:p>
        </p:txBody>
      </p:sp>
    </p:spTree>
    <p:extLst>
      <p:ext uri="{BB962C8B-B14F-4D97-AF65-F5344CB8AC3E}">
        <p14:creationId xmlns:p14="http://schemas.microsoft.com/office/powerpoint/2010/main" val="2952072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9607E2-9436-4716-8A2F-67A90BBD3BAB}" type="slidenum">
              <a:rPr lang="en-US"/>
              <a:pPr/>
              <a:t>‹#›</a:t>
            </a:fld>
            <a:endParaRPr lang="en-US"/>
          </a:p>
        </p:txBody>
      </p:sp>
    </p:spTree>
    <p:extLst>
      <p:ext uri="{BB962C8B-B14F-4D97-AF65-F5344CB8AC3E}">
        <p14:creationId xmlns:p14="http://schemas.microsoft.com/office/powerpoint/2010/main" val="303282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DC78A7-05FE-4F29-BF74-D9BD16A50DC6}" type="slidenum">
              <a:rPr lang="en-US"/>
              <a:pPr/>
              <a:t>‹#›</a:t>
            </a:fld>
            <a:endParaRPr lang="en-US"/>
          </a:p>
        </p:txBody>
      </p:sp>
    </p:spTree>
    <p:extLst>
      <p:ext uri="{BB962C8B-B14F-4D97-AF65-F5344CB8AC3E}">
        <p14:creationId xmlns:p14="http://schemas.microsoft.com/office/powerpoint/2010/main" val="104472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8164E6C-2703-46A1-A0AF-3DFE49864D69}" type="slidenum">
              <a:rPr lang="en-US"/>
              <a:pPr/>
              <a:t>‹#›</a:t>
            </a:fld>
            <a:endParaRPr lang="en-US"/>
          </a:p>
        </p:txBody>
      </p:sp>
    </p:spTree>
    <p:extLst>
      <p:ext uri="{BB962C8B-B14F-4D97-AF65-F5344CB8AC3E}">
        <p14:creationId xmlns:p14="http://schemas.microsoft.com/office/powerpoint/2010/main" val="53128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solidFill>
                  <a:srgbClr val="000066"/>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8E7344-6C76-433A-9E25-1A64D57E10C0}" type="slidenum">
              <a:rPr lang="en-US"/>
              <a:pPr/>
              <a:t>‹#›</a:t>
            </a:fld>
            <a:endParaRPr lang="en-US"/>
          </a:p>
        </p:txBody>
      </p:sp>
    </p:spTree>
    <p:extLst>
      <p:ext uri="{BB962C8B-B14F-4D97-AF65-F5344CB8AC3E}">
        <p14:creationId xmlns:p14="http://schemas.microsoft.com/office/powerpoint/2010/main" val="9863973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B9E9EA-A4B2-41DB-9575-9A77BF693255}" type="slidenum">
              <a:rPr lang="en-US"/>
              <a:pPr/>
              <a:t>‹#›</a:t>
            </a:fld>
            <a:endParaRPr lang="en-US"/>
          </a:p>
        </p:txBody>
      </p:sp>
    </p:spTree>
    <p:extLst>
      <p:ext uri="{BB962C8B-B14F-4D97-AF65-F5344CB8AC3E}">
        <p14:creationId xmlns:p14="http://schemas.microsoft.com/office/powerpoint/2010/main" val="420125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E7A4F7-304A-43A1-8B53-3A81E048F43B}" type="slidenum">
              <a:rPr lang="en-US"/>
              <a:pPr/>
              <a:t>‹#›</a:t>
            </a:fld>
            <a:endParaRPr lang="en-US"/>
          </a:p>
        </p:txBody>
      </p:sp>
    </p:spTree>
    <p:extLst>
      <p:ext uri="{BB962C8B-B14F-4D97-AF65-F5344CB8AC3E}">
        <p14:creationId xmlns:p14="http://schemas.microsoft.com/office/powerpoint/2010/main" val="385240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B0A46D-A072-4679-93AC-1566DB0E8203}" type="slidenum">
              <a:rPr lang="en-US"/>
              <a:pPr/>
              <a:t>‹#›</a:t>
            </a:fld>
            <a:endParaRPr lang="en-US"/>
          </a:p>
        </p:txBody>
      </p:sp>
    </p:spTree>
    <p:extLst>
      <p:ext uri="{BB962C8B-B14F-4D97-AF65-F5344CB8AC3E}">
        <p14:creationId xmlns:p14="http://schemas.microsoft.com/office/powerpoint/2010/main" val="390678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3" name="Group 3"/>
          <p:cNvGrpSpPr>
            <a:grpSpLocks/>
          </p:cNvGrpSpPr>
          <p:nvPr/>
        </p:nvGrpSpPr>
        <p:grpSpPr bwMode="auto">
          <a:xfrm>
            <a:off x="0" y="0"/>
            <a:ext cx="9144000" cy="6858000"/>
            <a:chOff x="0" y="0"/>
            <a:chExt cx="5760" cy="4320"/>
          </a:xfrm>
        </p:grpSpPr>
        <p:grpSp>
          <p:nvGrpSpPr>
            <p:cNvPr id="5124" name="Group 4"/>
            <p:cNvGrpSpPr>
              <a:grpSpLocks/>
            </p:cNvGrpSpPr>
            <p:nvPr/>
          </p:nvGrpSpPr>
          <p:grpSpPr bwMode="auto">
            <a:xfrm>
              <a:off x="0" y="192"/>
              <a:ext cx="5760" cy="4032"/>
              <a:chOff x="0" y="192"/>
              <a:chExt cx="5760" cy="4032"/>
            </a:xfrm>
          </p:grpSpPr>
          <p:sp>
            <p:nvSpPr>
              <p:cNvPr id="5125"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47" name="Group 27"/>
            <p:cNvGrpSpPr>
              <a:grpSpLocks/>
            </p:cNvGrpSpPr>
            <p:nvPr/>
          </p:nvGrpSpPr>
          <p:grpSpPr bwMode="auto">
            <a:xfrm>
              <a:off x="192" y="0"/>
              <a:ext cx="5376" cy="4320"/>
              <a:chOff x="192" y="0"/>
              <a:chExt cx="5376" cy="4320"/>
            </a:xfrm>
          </p:grpSpPr>
          <p:sp>
            <p:nvSpPr>
              <p:cNvPr id="514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5177" name="Rectangle 57" descr="60%"/>
          <p:cNvSpPr>
            <a:spLocks noChangeArrowheads="1"/>
          </p:cNvSpPr>
          <p:nvPr/>
        </p:nvSpPr>
        <p:spPr bwMode="ltGray">
          <a:xfrm>
            <a:off x="3352800" y="0"/>
            <a:ext cx="5791200" cy="152400"/>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8" name="Line 58"/>
          <p:cNvSpPr>
            <a:spLocks noChangeShapeType="1"/>
          </p:cNvSpPr>
          <p:nvPr/>
        </p:nvSpPr>
        <p:spPr bwMode="ltGray">
          <a:xfrm>
            <a:off x="8839200" y="0"/>
            <a:ext cx="0" cy="23622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79" name="Group 59"/>
          <p:cNvGrpSpPr>
            <a:grpSpLocks/>
          </p:cNvGrpSpPr>
          <p:nvPr/>
        </p:nvGrpSpPr>
        <p:grpSpPr bwMode="auto">
          <a:xfrm>
            <a:off x="414338" y="1143000"/>
            <a:ext cx="1784350" cy="2324100"/>
            <a:chOff x="96" y="916"/>
            <a:chExt cx="2208" cy="2876"/>
          </a:xfrm>
        </p:grpSpPr>
        <p:sp>
          <p:nvSpPr>
            <p:cNvPr id="5180"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1"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2"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83" name="Rectangle 63"/>
          <p:cNvSpPr>
            <a:spLocks noGrp="1" noChangeArrowheads="1"/>
          </p:cNvSpPr>
          <p:nvPr>
            <p:ph type="title"/>
          </p:nvPr>
        </p:nvSpPr>
        <p:spPr bwMode="auto">
          <a:xfrm>
            <a:off x="609600" y="304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84" name="Rectangle 64" descr="Rectangle: Click to edit Master text styles&#10;Second level&#10;Third level&#10;Fourth level&#10;Fifth level"/>
          <p:cNvSpPr>
            <a:spLocks noGrp="1" noChangeArrowheads="1"/>
          </p:cNvSpPr>
          <p:nvPr>
            <p:ph type="body" idx="1"/>
          </p:nvPr>
        </p:nvSpPr>
        <p:spPr bwMode="auto">
          <a:xfrm>
            <a:off x="838200" y="14478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85" name="Rectangle 6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5186" name="Rectangle 6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87" name="Rectangle 6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fld id="{90243236-001C-486A-86AD-BD7D7A62BD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11.png"/><Relationship Id="rId5" Type="http://schemas.openxmlformats.org/officeDocument/2006/relationships/image" Target="../media/image70.png"/><Relationship Id="rId4"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chor="ctr"/>
          <a:lstStyle/>
          <a:p>
            <a:r>
              <a:rPr lang="en-US" dirty="0"/>
              <a:t>Telescope </a:t>
            </a:r>
            <a:r>
              <a:rPr lang="en-US" dirty="0" smtClean="0"/>
              <a:t>Examples </a:t>
            </a:r>
            <a:endParaRPr lang="en-US" dirty="0"/>
          </a:p>
        </p:txBody>
      </p:sp>
      <p:sp>
        <p:nvSpPr>
          <p:cNvPr id="2051" name="Rectangle 3" descr="Rectangle: Click to edit Master text styles&#10;Second level&#10;Third level&#10;Fourth level&#10;Fifth level"/>
          <p:cNvSpPr>
            <a:spLocks noGrp="1" noChangeArrowheads="1"/>
          </p:cNvSpPr>
          <p:nvPr>
            <p:ph type="subTitle" idx="1"/>
          </p:nvPr>
        </p:nvSpPr>
        <p:spPr/>
        <p:txBody>
          <a:bodyPr/>
          <a:lstStyle/>
          <a:p>
            <a:r>
              <a:rPr lang="en-US" dirty="0" smtClean="0">
                <a:solidFill>
                  <a:schemeClr val="bg2">
                    <a:lumMod val="90000"/>
                  </a:schemeClr>
                </a:solidFill>
              </a:rPr>
              <a:t>How to Size Up and </a:t>
            </a:r>
          </a:p>
          <a:p>
            <a:r>
              <a:rPr lang="en-US" dirty="0" smtClean="0">
                <a:solidFill>
                  <a:schemeClr val="bg2">
                    <a:lumMod val="90000"/>
                  </a:schemeClr>
                </a:solidFill>
              </a:rPr>
              <a:t>Set Up a Scope </a:t>
            </a:r>
            <a:endParaRPr lang="en-US" dirty="0">
              <a:solidFill>
                <a:schemeClr val="bg2">
                  <a:lumMod val="90000"/>
                </a:schemeClr>
              </a:solidFill>
            </a:endParaRPr>
          </a:p>
        </p:txBody>
      </p:sp>
      <p:sp>
        <p:nvSpPr>
          <p:cNvPr id="2" name="TextBox 1"/>
          <p:cNvSpPr txBox="1"/>
          <p:nvPr/>
        </p:nvSpPr>
        <p:spPr>
          <a:xfrm>
            <a:off x="990600" y="4724400"/>
            <a:ext cx="23675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ct val="20000"/>
              </a:spcBef>
              <a:buClr>
                <a:schemeClr val="hlink"/>
              </a:buClr>
              <a:buSzPct val="110000"/>
              <a:buFont typeface="Wingdings" pitchFamily="2" charset="2"/>
              <a:buNone/>
              <a:defRPr sz="3200">
                <a:solidFill>
                  <a:srgbClr val="0066CC"/>
                </a:solidFill>
                <a:latin typeface="+mn-lt"/>
              </a:defRPr>
            </a:lvl1pPr>
            <a:lvl2pPr marL="742950" indent="-285750">
              <a:spcBef>
                <a:spcPct val="20000"/>
              </a:spcBef>
              <a:buClr>
                <a:schemeClr val="tx1"/>
              </a:buClr>
              <a:buSzPct val="60000"/>
              <a:buFont typeface="Wingdings" pitchFamily="2" charset="2"/>
              <a:buChar char="n"/>
              <a:defRPr sz="2800">
                <a:latin typeface="+mn-lt"/>
              </a:defRPr>
            </a:lvl2pPr>
            <a:lvl3pPr marL="1143000" indent="-228600">
              <a:spcBef>
                <a:spcPct val="20000"/>
              </a:spcBef>
              <a:buClr>
                <a:schemeClr val="hlink"/>
              </a:buClr>
              <a:buSzPct val="95000"/>
              <a:buFont typeface="Wingdings" pitchFamily="2" charset="2"/>
              <a:buChar char="w"/>
              <a:defRPr>
                <a:latin typeface="+mn-lt"/>
              </a:defRPr>
            </a:lvl3pPr>
            <a:lvl4pPr marL="1600200" indent="-228600">
              <a:spcBef>
                <a:spcPct val="20000"/>
              </a:spcBef>
              <a:buClr>
                <a:schemeClr val="tx1"/>
              </a:buClr>
              <a:buSzPct val="65000"/>
              <a:buFont typeface="Wingdings" pitchFamily="2" charset="2"/>
              <a:buChar char="n"/>
              <a:defRPr sz="2000">
                <a:latin typeface="+mn-lt"/>
              </a:defRPr>
            </a:lvl4pPr>
            <a:lvl5pPr marL="2057400" indent="-228600">
              <a:spcBef>
                <a:spcPct val="20000"/>
              </a:spcBef>
              <a:buClr>
                <a:schemeClr val="hlink"/>
              </a:buClr>
              <a:buSzPct val="60000"/>
              <a:buFont typeface="Wingdings" pitchFamily="2" charset="2"/>
              <a:buChar char="n"/>
              <a:defRPr sz="2000">
                <a:latin typeface="+mn-lt"/>
              </a:defRPr>
            </a:lvl5pPr>
            <a:lvl6pPr marL="2514600" indent="-228600" fontAlgn="base">
              <a:spcBef>
                <a:spcPct val="20000"/>
              </a:spcBef>
              <a:spcAft>
                <a:spcPct val="0"/>
              </a:spcAft>
              <a:buClr>
                <a:schemeClr val="hlink"/>
              </a:buClr>
              <a:buSzPct val="60000"/>
              <a:buFont typeface="Wingdings" pitchFamily="2" charset="2"/>
              <a:buChar char="n"/>
              <a:defRPr sz="2000">
                <a:latin typeface="+mn-lt"/>
              </a:defRPr>
            </a:lvl6pPr>
            <a:lvl7pPr marL="2971800" indent="-228600" fontAlgn="base">
              <a:spcBef>
                <a:spcPct val="20000"/>
              </a:spcBef>
              <a:spcAft>
                <a:spcPct val="0"/>
              </a:spcAft>
              <a:buClr>
                <a:schemeClr val="hlink"/>
              </a:buClr>
              <a:buSzPct val="60000"/>
              <a:buFont typeface="Wingdings" pitchFamily="2" charset="2"/>
              <a:buChar char="n"/>
              <a:defRPr sz="2000">
                <a:latin typeface="+mn-lt"/>
              </a:defRPr>
            </a:lvl7pPr>
            <a:lvl8pPr marL="3429000" indent="-228600" fontAlgn="base">
              <a:spcBef>
                <a:spcPct val="20000"/>
              </a:spcBef>
              <a:spcAft>
                <a:spcPct val="0"/>
              </a:spcAft>
              <a:buClr>
                <a:schemeClr val="hlink"/>
              </a:buClr>
              <a:buSzPct val="60000"/>
              <a:buFont typeface="Wingdings" pitchFamily="2" charset="2"/>
              <a:buChar char="n"/>
              <a:defRPr sz="2000">
                <a:latin typeface="+mn-lt"/>
              </a:defRPr>
            </a:lvl8pPr>
            <a:lvl9pPr marL="3886200" indent="-228600" fontAlgn="base">
              <a:spcBef>
                <a:spcPct val="20000"/>
              </a:spcBef>
              <a:spcAft>
                <a:spcPct val="0"/>
              </a:spcAft>
              <a:buClr>
                <a:schemeClr val="hlink"/>
              </a:buClr>
              <a:buSzPct val="60000"/>
              <a:buFont typeface="Wingdings" pitchFamily="2" charset="2"/>
              <a:buChar char="n"/>
              <a:defRPr sz="2000">
                <a:latin typeface="+mn-lt"/>
              </a:defRPr>
            </a:lvl9pPr>
          </a:lstStyle>
          <a:p>
            <a:r>
              <a:rPr lang="en-US" dirty="0"/>
              <a:t>Randy Culp </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181600" y="3333750"/>
            <a:ext cx="28575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Why the Exit Pupil?</a:t>
            </a:r>
            <a:endParaRPr lang="en-US" dirty="0"/>
          </a:p>
        </p:txBody>
      </p:sp>
      <p:sp>
        <p:nvSpPr>
          <p:cNvPr id="3" name="Content Placeholder 2"/>
          <p:cNvSpPr>
            <a:spLocks noGrp="1"/>
          </p:cNvSpPr>
          <p:nvPr>
            <p:ph idx="1"/>
          </p:nvPr>
        </p:nvSpPr>
        <p:spPr/>
        <p:txBody>
          <a:bodyPr/>
          <a:lstStyle/>
          <a:p>
            <a:r>
              <a:rPr lang="en-US" dirty="0" smtClean="0"/>
              <a:t>Well-defined Operating Range (1-7mm) </a:t>
            </a:r>
          </a:p>
          <a:p>
            <a:r>
              <a:rPr lang="en-US" dirty="0" smtClean="0"/>
              <a:t>Universal Scale </a:t>
            </a:r>
          </a:p>
          <a:p>
            <a:pPr lvl="1"/>
            <a:r>
              <a:rPr lang="en-US" dirty="0" smtClean="0"/>
              <a:t>True for every single solitary telescope </a:t>
            </a:r>
          </a:p>
          <a:p>
            <a:pPr lvl="1"/>
            <a:r>
              <a:rPr lang="en-US" dirty="0" smtClean="0"/>
              <a:t>1 mm </a:t>
            </a:r>
            <a:r>
              <a:rPr lang="en-US" dirty="0" smtClean="0">
                <a:sym typeface="Wingdings" panose="05000000000000000000" pitchFamily="2" charset="2"/>
              </a:rPr>
              <a:t> maximum magnification point </a:t>
            </a:r>
          </a:p>
          <a:p>
            <a:pPr lvl="1"/>
            <a:r>
              <a:rPr lang="en-US" dirty="0" smtClean="0">
                <a:sym typeface="Wingdings" panose="05000000000000000000" pitchFamily="2" charset="2"/>
              </a:rPr>
              <a:t>2 mm  half max magnification point </a:t>
            </a:r>
          </a:p>
          <a:p>
            <a:pPr lvl="1"/>
            <a:r>
              <a:rPr lang="en-US" dirty="0" smtClean="0">
                <a:sym typeface="Wingdings" panose="05000000000000000000" pitchFamily="2" charset="2"/>
              </a:rPr>
              <a:t>5 mm  half max brightness point </a:t>
            </a:r>
            <a:endParaRPr lang="en-US" dirty="0" smtClean="0"/>
          </a:p>
          <a:p>
            <a:pPr lvl="1"/>
            <a:r>
              <a:rPr lang="en-US" dirty="0" smtClean="0"/>
              <a:t>7 mm </a:t>
            </a:r>
            <a:r>
              <a:rPr lang="en-US" dirty="0" smtClean="0">
                <a:sym typeface="Wingdings" panose="05000000000000000000" pitchFamily="2" charset="2"/>
              </a:rPr>
              <a:t> maximum brightness point </a:t>
            </a:r>
          </a:p>
          <a:p>
            <a:r>
              <a:rPr lang="en-US" dirty="0" smtClean="0">
                <a:sym typeface="Wingdings" panose="05000000000000000000" pitchFamily="2" charset="2"/>
              </a:rPr>
              <a:t>These are our reference points </a:t>
            </a:r>
            <a:endParaRPr lang="en-US" dirty="0" smtClean="0"/>
          </a:p>
          <a:p>
            <a:pPr lvl="1"/>
            <a:endParaRPr lang="en-US" dirty="0"/>
          </a:p>
        </p:txBody>
      </p:sp>
    </p:spTree>
    <p:extLst>
      <p:ext uri="{BB962C8B-B14F-4D97-AF65-F5344CB8AC3E}">
        <p14:creationId xmlns:p14="http://schemas.microsoft.com/office/powerpoint/2010/main" val="350884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Using the Exit Pupil</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737505" y="1997480"/>
                <a:ext cx="2920095" cy="15077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𝑂</m:t>
                              </m:r>
                            </m:sub>
                          </m:sSub>
                        </m:num>
                        <m:den>
                          <m:r>
                            <m:rPr>
                              <m:nor/>
                            </m:rPr>
                            <a:rPr lang="en-US" sz="4800" b="0" i="0" smtClean="0">
                              <a:solidFill>
                                <a:schemeClr val="bg2">
                                  <a:lumMod val="50000"/>
                                </a:schemeClr>
                              </a:solidFill>
                              <a:latin typeface="+mj-lt"/>
                            </a:rPr>
                            <m:t>M</m:t>
                          </m:r>
                        </m:den>
                      </m:f>
                    </m:oMath>
                  </m:oMathPara>
                </a14:m>
                <a:endParaRPr lang="en-US" sz="4800" dirty="0">
                  <a:solidFill>
                    <a:schemeClr val="bg2">
                      <a:lumMod val="50000"/>
                    </a:schemeClr>
                  </a:solidFill>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37505" y="1997480"/>
                <a:ext cx="2920095" cy="15077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46727" y="4267200"/>
                <a:ext cx="2682273" cy="1656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f</m:t>
                              </m:r>
                            </m:e>
                            <m:sub>
                              <m:r>
                                <a:rPr lang="en-US" sz="4800" b="0" i="1" smtClean="0">
                                  <a:solidFill>
                                    <a:schemeClr val="bg2">
                                      <a:lumMod val="50000"/>
                                    </a:schemeClr>
                                  </a:solidFill>
                                  <a:latin typeface="Cambria Math"/>
                                </a:rPr>
                                <m:t>𝑒</m:t>
                              </m:r>
                            </m:sub>
                          </m:sSub>
                        </m:num>
                        <m:den>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f</m:t>
                              </m:r>
                            </m:e>
                            <m:sub>
                              <m:r>
                                <a:rPr lang="en-US" sz="4800" b="0" i="1" smtClean="0">
                                  <a:solidFill>
                                    <a:schemeClr val="bg2">
                                      <a:lumMod val="50000"/>
                                    </a:schemeClr>
                                  </a:solidFill>
                                  <a:latin typeface="Cambria Math"/>
                                </a:rPr>
                                <m:t>𝑅</m:t>
                              </m:r>
                            </m:sub>
                          </m:sSub>
                        </m:den>
                      </m:f>
                    </m:oMath>
                  </m:oMathPara>
                </a14:m>
                <a:endParaRPr lang="en-US" sz="4800" dirty="0">
                  <a:solidFill>
                    <a:schemeClr val="bg2">
                      <a:lumMod val="50000"/>
                    </a:schemeClr>
                  </a:solidFill>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46727" y="4267200"/>
                <a:ext cx="2682273" cy="1656479"/>
              </a:xfrm>
              <a:prstGeom prst="rect">
                <a:avLst/>
              </a:prstGeom>
              <a:blipFill rotWithShape="1">
                <a:blip r:embed="rId4"/>
                <a:stretch>
                  <a:fillRect/>
                </a:stretch>
              </a:blipFill>
            </p:spPr>
            <p:txBody>
              <a:bodyPr/>
              <a:lstStyle/>
              <a:p>
                <a:r>
                  <a:rPr lang="en-US">
                    <a:noFill/>
                  </a:rPr>
                  <a:t> </a:t>
                </a:r>
              </a:p>
            </p:txBody>
          </p:sp>
        </mc:Fallback>
      </mc:AlternateContent>
      <p:grpSp>
        <p:nvGrpSpPr>
          <p:cNvPr id="13" name="Group 12"/>
          <p:cNvGrpSpPr/>
          <p:nvPr/>
        </p:nvGrpSpPr>
        <p:grpSpPr>
          <a:xfrm>
            <a:off x="3657600" y="1219200"/>
            <a:ext cx="4800600" cy="2398931"/>
            <a:chOff x="3886200" y="1563469"/>
            <a:chExt cx="4800600" cy="2398931"/>
          </a:xfrm>
        </p:grpSpPr>
        <mc:AlternateContent xmlns:mc="http://schemas.openxmlformats.org/markup-compatibility/2006" xmlns:a14="http://schemas.microsoft.com/office/drawing/2010/main">
          <mc:Choice Requires="a14">
            <p:sp>
              <p:nvSpPr>
                <p:cNvPr id="5" name="TextBox 4"/>
                <p:cNvSpPr txBox="1"/>
                <p:nvPr/>
              </p:nvSpPr>
              <p:spPr>
                <a:xfrm>
                  <a:off x="5562600" y="2243981"/>
                  <a:ext cx="2665409" cy="1718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4800" b="0" i="0" smtClean="0">
                            <a:solidFill>
                              <a:schemeClr val="bg2">
                                <a:lumMod val="50000"/>
                              </a:schemeClr>
                            </a:solidFill>
                            <a:latin typeface="+mj-lt"/>
                          </a:rPr>
                          <m:t>M</m:t>
                        </m:r>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𝑂</m:t>
                                </m:r>
                              </m:sub>
                            </m:sSub>
                          </m:num>
                          <m:den>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den>
                        </m:f>
                      </m:oMath>
                    </m:oMathPara>
                  </a14:m>
                  <a:endParaRPr lang="en-US" sz="4800" dirty="0">
                    <a:solidFill>
                      <a:schemeClr val="bg2">
                        <a:lumMod val="50000"/>
                      </a:schemeClr>
                    </a:solidFill>
                    <a:latin typeface="+mj-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562600" y="2243981"/>
                  <a:ext cx="2665409" cy="1718419"/>
                </a:xfrm>
                <a:prstGeom prst="rect">
                  <a:avLst/>
                </a:prstGeom>
                <a:blipFill rotWithShape="1">
                  <a:blip r:embed="rId5"/>
                  <a:stretch>
                    <a:fillRect/>
                  </a:stretch>
                </a:blipFill>
              </p:spPr>
              <p:txBody>
                <a:bodyPr/>
                <a:lstStyle/>
                <a:p>
                  <a:r>
                    <a:rPr lang="en-US">
                      <a:noFill/>
                    </a:rPr>
                    <a:t> </a:t>
                  </a:r>
                </a:p>
              </p:txBody>
            </p:sp>
          </mc:Fallback>
        </mc:AlternateContent>
        <p:cxnSp>
          <p:nvCxnSpPr>
            <p:cNvPr id="8" name="Straight Arrow Connector 7"/>
            <p:cNvCxnSpPr/>
            <p:nvPr/>
          </p:nvCxnSpPr>
          <p:spPr bwMode="auto">
            <a:xfrm>
              <a:off x="3886200" y="3103190"/>
              <a:ext cx="1219200" cy="1"/>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334001" y="1563469"/>
              <a:ext cx="3352799" cy="646331"/>
            </a:xfrm>
            <a:prstGeom prst="rect">
              <a:avLst/>
            </a:prstGeom>
            <a:noFill/>
          </p:spPr>
          <p:txBody>
            <a:bodyPr wrap="square" rtlCol="0">
              <a:spAutoFit/>
            </a:bodyPr>
            <a:lstStyle/>
            <a:p>
              <a:pPr algn="ctr"/>
              <a:r>
                <a:rPr lang="en-US" sz="3600" b="1" dirty="0" smtClean="0">
                  <a:solidFill>
                    <a:schemeClr val="bg1">
                      <a:lumMod val="50000"/>
                    </a:schemeClr>
                  </a:solidFill>
                  <a:latin typeface="Cambria Math" pitchFamily="18" charset="0"/>
                  <a:ea typeface="Cambria Math" pitchFamily="18" charset="0"/>
                </a:rPr>
                <a:t>Magnification </a:t>
              </a:r>
              <a:endParaRPr lang="en-US" sz="3600" b="1" dirty="0">
                <a:solidFill>
                  <a:schemeClr val="bg1">
                    <a:lumMod val="50000"/>
                  </a:schemeClr>
                </a:solidFill>
                <a:latin typeface="Cambria Math" pitchFamily="18" charset="0"/>
                <a:ea typeface="Cambria Math" pitchFamily="18" charset="0"/>
              </a:endParaRPr>
            </a:p>
          </p:txBody>
        </p:sp>
      </p:grpSp>
      <p:grpSp>
        <p:nvGrpSpPr>
          <p:cNvPr id="14" name="Group 13"/>
          <p:cNvGrpSpPr/>
          <p:nvPr/>
        </p:nvGrpSpPr>
        <p:grpSpPr>
          <a:xfrm>
            <a:off x="3657600" y="3922931"/>
            <a:ext cx="5105400" cy="1601576"/>
            <a:chOff x="3886200" y="4267200"/>
            <a:chExt cx="5105400" cy="1601576"/>
          </a:xfrm>
        </p:grpSpPr>
        <mc:AlternateContent xmlns:mc="http://schemas.openxmlformats.org/markup-compatibility/2006" xmlns:a14="http://schemas.microsoft.com/office/drawing/2010/main">
          <mc:Choice Requires="a14">
            <p:sp>
              <p:nvSpPr>
                <p:cNvPr id="6" name="TextBox 5"/>
                <p:cNvSpPr txBox="1"/>
                <p:nvPr/>
              </p:nvSpPr>
              <p:spPr>
                <a:xfrm>
                  <a:off x="5232622" y="4971543"/>
                  <a:ext cx="3758978" cy="897233"/>
                </a:xfrm>
                <a:prstGeom prst="rect">
                  <a:avLst/>
                </a:prstGeom>
                <a:noFill/>
              </p:spPr>
              <p:txBody>
                <a:bodyPr wrap="none" rtlCol="0">
                  <a:spAutoFit/>
                </a:bodyPr>
                <a:lstStyle>
                  <a:defPPr>
                    <a:defRPr lang="en-US"/>
                  </a:defPPr>
                  <a:lvl1pPr>
                    <a:defRPr sz="4800" b="0" i="0">
                      <a:solidFill>
                        <a:schemeClr val="bg2">
                          <a:lumMod val="50000"/>
                        </a:schemeClr>
                      </a:solidFill>
                      <a:latin typeface="+mj-lt"/>
                    </a:defRPr>
                  </a:lvl1p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m:rPr>
                                <m:nor/>
                              </m:rPr>
                              <a:rPr lang="en-US"/>
                              <m:t>f</m:t>
                            </m:r>
                          </m:e>
                          <m:sub>
                            <m:r>
                              <a:rPr lang="en-US">
                                <a:latin typeface="Cambria Math"/>
                              </a:rPr>
                              <m:t>𝑒</m:t>
                            </m:r>
                          </m:sub>
                        </m:sSub>
                        <m:r>
                          <a:rPr lang="en-US">
                            <a:latin typeface="Cambria Math"/>
                          </a:rPr>
                          <m:t>=</m:t>
                        </m:r>
                        <m:sSub>
                          <m:sSubPr>
                            <m:ctrlPr>
                              <a:rPr lang="en-US" i="1">
                                <a:latin typeface="Cambria Math"/>
                              </a:rPr>
                            </m:ctrlPr>
                          </m:sSubPr>
                          <m:e>
                            <m:r>
                              <m:rPr>
                                <m:nor/>
                              </m:rPr>
                              <a:rPr lang="en-US"/>
                              <m:t>D</m:t>
                            </m:r>
                          </m:e>
                          <m:sub>
                            <m:r>
                              <a:rPr lang="en-US">
                                <a:latin typeface="Cambria Math"/>
                              </a:rPr>
                              <m:t>𝑒𝑝</m:t>
                            </m:r>
                          </m:sub>
                        </m:sSub>
                        <m:r>
                          <a:rPr lang="en-US">
                            <a:latin typeface="Cambria Math"/>
                          </a:rPr>
                          <m:t>×</m:t>
                        </m:r>
                        <m:sSub>
                          <m:sSubPr>
                            <m:ctrlPr>
                              <a:rPr lang="en-US" i="1">
                                <a:latin typeface="Cambria Math"/>
                              </a:rPr>
                            </m:ctrlPr>
                          </m:sSubPr>
                          <m:e>
                            <m:r>
                              <m:rPr>
                                <m:nor/>
                              </m:rPr>
                              <a:rPr lang="en-US"/>
                              <m:t>f</m:t>
                            </m:r>
                          </m:e>
                          <m:sub>
                            <m:r>
                              <a:rPr lang="en-US">
                                <a:latin typeface="Cambria Math"/>
                              </a:rPr>
                              <m:t>𝑅</m:t>
                            </m:r>
                          </m:sub>
                        </m:sSub>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232622" y="4971543"/>
                  <a:ext cx="3758978" cy="897233"/>
                </a:xfrm>
                <a:prstGeom prst="rect">
                  <a:avLst/>
                </a:prstGeom>
                <a:blipFill rotWithShape="1">
                  <a:blip r:embed="rId6"/>
                  <a:stretch>
                    <a:fillRect/>
                  </a:stretch>
                </a:blipFill>
              </p:spPr>
              <p:txBody>
                <a:bodyPr/>
                <a:lstStyle/>
                <a:p>
                  <a:r>
                    <a:rPr lang="en-US">
                      <a:noFill/>
                    </a:rPr>
                    <a:t> </a:t>
                  </a:r>
                </a:p>
              </p:txBody>
            </p:sp>
          </mc:Fallback>
        </mc:AlternateContent>
        <p:cxnSp>
          <p:nvCxnSpPr>
            <p:cNvPr id="10" name="Straight Arrow Connector 9"/>
            <p:cNvCxnSpPr/>
            <p:nvPr/>
          </p:nvCxnSpPr>
          <p:spPr bwMode="auto">
            <a:xfrm>
              <a:off x="3886200" y="542016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943600" y="4267200"/>
              <a:ext cx="2133600" cy="646331"/>
            </a:xfrm>
            <a:prstGeom prst="rect">
              <a:avLst/>
            </a:prstGeom>
            <a:noFill/>
          </p:spPr>
          <p:txBody>
            <a:bodyPr wrap="square" rtlCol="0">
              <a:spAutoFit/>
            </a:bodyPr>
            <a:lstStyle/>
            <a:p>
              <a:pPr algn="ctr"/>
              <a:r>
                <a:rPr lang="en-US" sz="3600" b="1" dirty="0" smtClean="0">
                  <a:solidFill>
                    <a:schemeClr val="bg1">
                      <a:lumMod val="50000"/>
                    </a:schemeClr>
                  </a:solidFill>
                  <a:latin typeface="Cambria Math" pitchFamily="18" charset="0"/>
                  <a:ea typeface="Cambria Math" pitchFamily="18" charset="0"/>
                </a:rPr>
                <a:t>Eyepiece</a:t>
              </a:r>
              <a:endParaRPr lang="en-US" sz="3600" b="1" dirty="0">
                <a:solidFill>
                  <a:schemeClr val="bg1">
                    <a:lumMod val="50000"/>
                  </a:schemeClr>
                </a:solidFill>
                <a:latin typeface="Cambria Math" pitchFamily="18" charset="0"/>
                <a:ea typeface="Cambria Math" pitchFamily="18" charset="0"/>
              </a:endParaRPr>
            </a:p>
          </p:txBody>
        </p:sp>
      </p:grpSp>
    </p:spTree>
    <p:extLst>
      <p:ext uri="{BB962C8B-B14F-4D97-AF65-F5344CB8AC3E}">
        <p14:creationId xmlns:p14="http://schemas.microsoft.com/office/powerpoint/2010/main" val="10440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 Pupil and Eye Pupil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88186"/>
            <a:ext cx="5026152" cy="3769614"/>
          </a:xfrm>
          <a:prstGeom prst="rect">
            <a:avLst/>
          </a:prstGeom>
        </p:spPr>
      </p:pic>
      <p:sp>
        <p:nvSpPr>
          <p:cNvPr id="6" name="Oval 5"/>
          <p:cNvSpPr/>
          <p:nvPr/>
        </p:nvSpPr>
        <p:spPr bwMode="auto">
          <a:xfrm>
            <a:off x="4377396" y="3164586"/>
            <a:ext cx="685800" cy="685800"/>
          </a:xfrm>
          <a:prstGeom prst="ellipse">
            <a:avLst/>
          </a:prstGeom>
          <a:solidFill>
            <a:srgbClr val="FFFF99"/>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7" name="Oval 6"/>
          <p:cNvSpPr/>
          <p:nvPr/>
        </p:nvSpPr>
        <p:spPr bwMode="auto">
          <a:xfrm>
            <a:off x="4154657" y="2941847"/>
            <a:ext cx="1131278" cy="1131278"/>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8" name="Rectangle 7"/>
          <p:cNvSpPr/>
          <p:nvPr/>
        </p:nvSpPr>
        <p:spPr bwMode="auto">
          <a:xfrm>
            <a:off x="1905000" y="1371600"/>
            <a:ext cx="5334000" cy="4038600"/>
          </a:xfrm>
          <a:prstGeom prst="rect">
            <a:avLst/>
          </a:prstGeom>
          <a:noFill/>
          <a:ln w="101600" cap="flat" cmpd="thickThin" algn="ctr">
            <a:solidFill>
              <a:schemeClr val="bg2">
                <a:lumMod val="25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2158022" y="5715000"/>
                <a:ext cx="6261370" cy="914400"/>
              </a:xfrm>
            </p:spPr>
            <p:txBody>
              <a:bodyPr/>
              <a:lstStyle/>
              <a:p>
                <a:pPr marL="0" indent="0" algn="ctr">
                  <a:spcBef>
                    <a:spcPts val="0"/>
                  </a:spcBef>
                  <a:buNone/>
                </a:pPr>
                <a:r>
                  <a:rPr lang="en-US" sz="2400" b="1" dirty="0" smtClean="0">
                    <a:solidFill>
                      <a:schemeClr val="accent6">
                        <a:lumMod val="50000"/>
                      </a:schemeClr>
                    </a:solidFill>
                    <a:latin typeface="Cambria Math" panose="02040503050406030204" pitchFamily="18" charset="0"/>
                    <a:ea typeface="Cambria Math" panose="02040503050406030204" pitchFamily="18" charset="0"/>
                  </a:rPr>
                  <a:t>%  = </a:t>
                </a:r>
                <a14:m>
                  <m:oMath xmlns:m="http://schemas.openxmlformats.org/officeDocument/2006/math">
                    <m:sSup>
                      <m:sSupPr>
                        <m:ctrlPr>
                          <a:rPr lang="en-US" sz="2400" b="1" i="1" smtClean="0">
                            <a:solidFill>
                              <a:schemeClr val="accent6">
                                <a:lumMod val="50000"/>
                              </a:schemeClr>
                            </a:solidFill>
                            <a:latin typeface="Cambria Math"/>
                          </a:rPr>
                        </m:ctrlPr>
                      </m:sSupPr>
                      <m:e>
                        <m:r>
                          <a:rPr lang="en-US" sz="2400" b="0" i="1" smtClean="0">
                            <a:solidFill>
                              <a:schemeClr val="accent6">
                                <a:lumMod val="50000"/>
                              </a:schemeClr>
                            </a:solidFill>
                            <a:latin typeface="Cambria Math"/>
                          </a:rPr>
                          <m:t>100</m:t>
                        </m:r>
                        <m:r>
                          <a:rPr lang="en-US" sz="2400" b="1" i="1" smtClean="0">
                            <a:solidFill>
                              <a:schemeClr val="accent6">
                                <a:lumMod val="50000"/>
                              </a:schemeClr>
                            </a:solidFill>
                            <a:latin typeface="Cambria Math"/>
                            <a:ea typeface="Cambria Math"/>
                          </a:rPr>
                          <m:t>×</m:t>
                        </m:r>
                        <m:d>
                          <m:dPr>
                            <m:ctrlPr>
                              <a:rPr lang="en-US" sz="2400" b="1" i="1" smtClean="0">
                                <a:solidFill>
                                  <a:schemeClr val="accent6">
                                    <a:lumMod val="50000"/>
                                  </a:schemeClr>
                                </a:solidFill>
                                <a:latin typeface="Cambria Math"/>
                              </a:rPr>
                            </m:ctrlPr>
                          </m:dPr>
                          <m:e>
                            <m:f>
                              <m:fPr>
                                <m:ctrlPr>
                                  <a:rPr lang="en-US" sz="2400" b="1" i="1" smtClean="0">
                                    <a:solidFill>
                                      <a:schemeClr val="accent6">
                                        <a:lumMod val="50000"/>
                                      </a:schemeClr>
                                    </a:solidFill>
                                    <a:latin typeface="Cambria Math"/>
                                  </a:rPr>
                                </m:ctrlPr>
                              </m:fPr>
                              <m:num>
                                <m:sSub>
                                  <m:sSubPr>
                                    <m:ctrlPr>
                                      <a:rPr lang="en-US" sz="2400" b="1" i="1" smtClean="0">
                                        <a:solidFill>
                                          <a:schemeClr val="accent6">
                                            <a:lumMod val="50000"/>
                                          </a:schemeClr>
                                        </a:solidFill>
                                        <a:latin typeface="Cambria Math"/>
                                      </a:rPr>
                                    </m:ctrlPr>
                                  </m:sSubPr>
                                  <m:e>
                                    <m:r>
                                      <m:rPr>
                                        <m:nor/>
                                      </m:rPr>
                                      <a:rPr lang="en-US" sz="2400" i="1" smtClean="0">
                                        <a:solidFill>
                                          <a:schemeClr val="accent6">
                                            <a:lumMod val="50000"/>
                                          </a:schemeClr>
                                        </a:solidFill>
                                        <a:latin typeface="Cambria Math"/>
                                      </a:rPr>
                                      <m:t>D</m:t>
                                    </m:r>
                                  </m:e>
                                  <m:sub>
                                    <m:r>
                                      <a:rPr lang="en-US" sz="2400" b="1" i="1" smtClean="0">
                                        <a:solidFill>
                                          <a:schemeClr val="accent6">
                                            <a:lumMod val="50000"/>
                                          </a:schemeClr>
                                        </a:solidFill>
                                        <a:latin typeface="Cambria Math"/>
                                      </a:rPr>
                                      <m:t>𝒆𝒑</m:t>
                                    </m:r>
                                  </m:sub>
                                </m:sSub>
                              </m:num>
                              <m:den>
                                <m:sSub>
                                  <m:sSubPr>
                                    <m:ctrlPr>
                                      <a:rPr lang="en-US" sz="2400" b="1" i="1" smtClean="0">
                                        <a:solidFill>
                                          <a:schemeClr val="accent6">
                                            <a:lumMod val="50000"/>
                                          </a:schemeClr>
                                        </a:solidFill>
                                        <a:latin typeface="Cambria Math"/>
                                      </a:rPr>
                                    </m:ctrlPr>
                                  </m:sSubPr>
                                  <m:e>
                                    <m:r>
                                      <m:rPr>
                                        <m:nor/>
                                      </m:rPr>
                                      <a:rPr lang="en-US" sz="2400" i="1" smtClean="0">
                                        <a:solidFill>
                                          <a:schemeClr val="accent6">
                                            <a:lumMod val="50000"/>
                                          </a:schemeClr>
                                        </a:solidFill>
                                        <a:latin typeface="Cambria Math"/>
                                      </a:rPr>
                                      <m:t>D</m:t>
                                    </m:r>
                                  </m:e>
                                  <m:sub>
                                    <m:r>
                                      <a:rPr lang="en-US" sz="2400" b="1" i="1" smtClean="0">
                                        <a:solidFill>
                                          <a:schemeClr val="accent6">
                                            <a:lumMod val="50000"/>
                                          </a:schemeClr>
                                        </a:solidFill>
                                        <a:latin typeface="Cambria Math"/>
                                      </a:rPr>
                                      <m:t>𝒆𝒚𝒆</m:t>
                                    </m:r>
                                  </m:sub>
                                </m:sSub>
                              </m:den>
                            </m:f>
                          </m:e>
                        </m:d>
                      </m:e>
                      <m:sup>
                        <m:r>
                          <a:rPr lang="en-US" sz="2400" b="1" i="1" smtClean="0">
                            <a:solidFill>
                              <a:schemeClr val="accent6">
                                <a:lumMod val="50000"/>
                              </a:schemeClr>
                            </a:solidFill>
                            <a:latin typeface="Cambria Math"/>
                          </a:rPr>
                          <m:t>𝟐</m:t>
                        </m:r>
                      </m:sup>
                    </m:sSup>
                    <m:r>
                      <a:rPr lang="en-US" sz="2400" b="0" i="0" smtClean="0">
                        <a:solidFill>
                          <a:schemeClr val="accent6">
                            <a:lumMod val="50000"/>
                          </a:schemeClr>
                        </a:solidFill>
                        <a:latin typeface="Cambria Math"/>
                      </a:rPr>
                      <m:t>=100</m:t>
                    </m:r>
                    <m:r>
                      <a:rPr lang="en-US" sz="2400" b="0" i="1" smtClean="0">
                        <a:solidFill>
                          <a:schemeClr val="accent6">
                            <a:lumMod val="50000"/>
                          </a:schemeClr>
                        </a:solidFill>
                        <a:latin typeface="Cambria Math"/>
                        <a:ea typeface="Cambria Math"/>
                      </a:rPr>
                      <m:t>×</m:t>
                    </m:r>
                    <m:f>
                      <m:fPr>
                        <m:ctrlPr>
                          <a:rPr lang="en-US" sz="2400" b="0" i="1" smtClean="0">
                            <a:solidFill>
                              <a:schemeClr val="accent6">
                                <a:lumMod val="50000"/>
                              </a:schemeClr>
                            </a:solidFill>
                            <a:latin typeface="Cambria Math"/>
                          </a:rPr>
                        </m:ctrlPr>
                      </m:fPr>
                      <m:num>
                        <m:sSup>
                          <m:sSupPr>
                            <m:ctrlPr>
                              <a:rPr lang="en-US" sz="2400" b="0" i="1" smtClean="0">
                                <a:solidFill>
                                  <a:schemeClr val="accent6">
                                    <a:lumMod val="50000"/>
                                  </a:schemeClr>
                                </a:solidFill>
                                <a:latin typeface="Cambria Math"/>
                              </a:rPr>
                            </m:ctrlPr>
                          </m:sSupPr>
                          <m:e>
                            <m:sSubSup>
                              <m:sSubSupPr>
                                <m:ctrlPr>
                                  <a:rPr lang="en-US" sz="2400" i="1">
                                    <a:solidFill>
                                      <a:schemeClr val="accent6">
                                        <a:lumMod val="50000"/>
                                      </a:schemeClr>
                                    </a:solidFill>
                                    <a:latin typeface="Cambria Math"/>
                                  </a:rPr>
                                </m:ctrlPr>
                              </m:sSubSupPr>
                              <m:e>
                                <m:r>
                                  <m:rPr>
                                    <m:nor/>
                                  </m:rPr>
                                  <a:rPr lang="en-US" sz="2400" i="1">
                                    <a:solidFill>
                                      <a:schemeClr val="accent6">
                                        <a:lumMod val="50000"/>
                                      </a:schemeClr>
                                    </a:solidFill>
                                    <a:latin typeface="Cambria Math"/>
                                  </a:rPr>
                                  <m:t>D</m:t>
                                </m:r>
                              </m:e>
                              <m:sub>
                                <m:r>
                                  <a:rPr lang="en-US" sz="2400" i="1">
                                    <a:solidFill>
                                      <a:schemeClr val="accent6">
                                        <a:lumMod val="50000"/>
                                      </a:schemeClr>
                                    </a:solidFill>
                                    <a:latin typeface="Cambria Math"/>
                                  </a:rPr>
                                  <m:t>𝑒𝑝</m:t>
                                </m:r>
                              </m:sub>
                              <m:sup/>
                            </m:sSubSup>
                          </m:e>
                          <m:sup>
                            <m:r>
                              <a:rPr lang="en-US" sz="2400" b="0" i="1" smtClean="0">
                                <a:solidFill>
                                  <a:schemeClr val="accent6">
                                    <a:lumMod val="50000"/>
                                  </a:schemeClr>
                                </a:solidFill>
                                <a:latin typeface="Cambria Math"/>
                              </a:rPr>
                              <m:t>2</m:t>
                            </m:r>
                          </m:sup>
                        </m:sSup>
                      </m:num>
                      <m:den>
                        <m:r>
                          <m:rPr>
                            <m:nor/>
                          </m:rPr>
                          <a:rPr lang="en-US" sz="2400" b="0" i="0" smtClean="0">
                            <a:solidFill>
                              <a:schemeClr val="accent6">
                                <a:lumMod val="50000"/>
                              </a:schemeClr>
                            </a:solidFill>
                            <a:latin typeface="Cambria Math"/>
                          </a:rPr>
                          <m:t>49</m:t>
                        </m:r>
                      </m:den>
                    </m:f>
                  </m:oMath>
                </a14:m>
                <a:r>
                  <a:rPr lang="en-US" sz="2000" dirty="0" smtClean="0">
                    <a:solidFill>
                      <a:schemeClr val="accent6">
                        <a:lumMod val="50000"/>
                      </a:schemeClr>
                    </a:solidFill>
                    <a:latin typeface="+mj-lt"/>
                  </a:rPr>
                  <a:t>  ≈ </a:t>
                </a:r>
                <a:r>
                  <a:rPr lang="en-US" sz="2800" b="1" dirty="0" smtClean="0">
                    <a:solidFill>
                      <a:schemeClr val="accent6">
                        <a:lumMod val="50000"/>
                      </a:schemeClr>
                    </a:solidFill>
                    <a:latin typeface="+mj-lt"/>
                  </a:rPr>
                  <a:t>2</a:t>
                </a:r>
                <a:r>
                  <a:rPr lang="en-US" sz="1800" b="1" dirty="0" smtClean="0">
                    <a:solidFill>
                      <a:schemeClr val="accent6">
                        <a:lumMod val="50000"/>
                      </a:schemeClr>
                    </a:solidFill>
                    <a:latin typeface="+mj-lt"/>
                  </a:rPr>
                  <a:t>×</a:t>
                </a:r>
                <a:r>
                  <a:rPr lang="en-US" sz="2800" b="1" dirty="0" smtClean="0">
                    <a:solidFill>
                      <a:schemeClr val="accent6">
                        <a:lumMod val="50000"/>
                      </a:schemeClr>
                    </a:solidFill>
                    <a:latin typeface="+mj-lt"/>
                  </a:rPr>
                  <a:t>D</a:t>
                </a:r>
                <a:r>
                  <a:rPr lang="en-US" sz="2800" b="1" baseline="-25000" dirty="0" smtClean="0">
                    <a:solidFill>
                      <a:schemeClr val="accent6">
                        <a:lumMod val="50000"/>
                      </a:schemeClr>
                    </a:solidFill>
                    <a:latin typeface="+mj-lt"/>
                  </a:rPr>
                  <a:t>ep</a:t>
                </a:r>
                <a:r>
                  <a:rPr lang="en-US" sz="2800" b="1" baseline="30000" dirty="0" smtClean="0">
                    <a:solidFill>
                      <a:schemeClr val="accent6">
                        <a:lumMod val="50000"/>
                      </a:schemeClr>
                    </a:solidFill>
                    <a:latin typeface="+mj-lt"/>
                  </a:rPr>
                  <a:t>2</a:t>
                </a:r>
                <a:endParaRPr lang="en-US" sz="2800" b="1" dirty="0">
                  <a:solidFill>
                    <a:schemeClr val="accent6">
                      <a:lumMod val="50000"/>
                    </a:schemeClr>
                  </a:solidFill>
                  <a:latin typeface="+mj-lt"/>
                </a:endParaRP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2158022" y="5715000"/>
                <a:ext cx="6261370" cy="914400"/>
              </a:xfrm>
              <a:blipFill rotWithShape="1">
                <a:blip r:embed="rId4"/>
                <a:stretch>
                  <a:fillRect/>
                </a:stretch>
              </a:blipFill>
            </p:spPr>
            <p:txBody>
              <a:bodyPr/>
              <a:lstStyle/>
              <a:p>
                <a:r>
                  <a:rPr lang="en-US">
                    <a:noFill/>
                  </a:rPr>
                  <a:t> </a:t>
                </a:r>
              </a:p>
            </p:txBody>
          </p:sp>
        </mc:Fallback>
      </mc:AlternateContent>
      <p:grpSp>
        <p:nvGrpSpPr>
          <p:cNvPr id="20" name="Group 19"/>
          <p:cNvGrpSpPr/>
          <p:nvPr/>
        </p:nvGrpSpPr>
        <p:grpSpPr>
          <a:xfrm>
            <a:off x="858328" y="5913137"/>
            <a:ext cx="1490664" cy="615553"/>
            <a:chOff x="228600" y="5514201"/>
            <a:chExt cx="1490664" cy="615553"/>
          </a:xfrm>
        </p:grpSpPr>
        <p:sp>
          <p:nvSpPr>
            <p:cNvPr id="3" name="TextBox 2"/>
            <p:cNvSpPr txBox="1"/>
            <p:nvPr/>
          </p:nvSpPr>
          <p:spPr>
            <a:xfrm>
              <a:off x="231775" y="5791200"/>
              <a:ext cx="1482265" cy="338554"/>
            </a:xfrm>
            <a:prstGeom prst="rect">
              <a:avLst/>
            </a:prstGeom>
            <a:noFill/>
          </p:spPr>
          <p:txBody>
            <a:bodyPr wrap="none" rtlCol="0">
              <a:spAutoFit/>
            </a:bodyPr>
            <a:lstStyle/>
            <a:p>
              <a:r>
                <a:rPr lang="en-US" sz="1600" b="0" i="0" dirty="0" smtClean="0">
                  <a:solidFill>
                    <a:srgbClr val="4D4D4D"/>
                  </a:solidFill>
                  <a:latin typeface="Cambria Math" panose="02040503050406030204" pitchFamily="18" charset="0"/>
                  <a:ea typeface="Cambria Math" panose="02040503050406030204" pitchFamily="18" charset="0"/>
                </a:rPr>
                <a:t>Eye Pupil Area</a:t>
              </a:r>
            </a:p>
          </p:txBody>
        </p:sp>
        <p:sp>
          <p:nvSpPr>
            <p:cNvPr id="13" name="TextBox 12"/>
            <p:cNvSpPr txBox="1"/>
            <p:nvPr/>
          </p:nvSpPr>
          <p:spPr>
            <a:xfrm>
              <a:off x="228600" y="5514201"/>
              <a:ext cx="1490664" cy="338554"/>
            </a:xfrm>
            <a:prstGeom prst="rect">
              <a:avLst/>
            </a:prstGeom>
            <a:noFill/>
          </p:spPr>
          <p:txBody>
            <a:bodyPr wrap="none" rtlCol="0">
              <a:spAutoFit/>
            </a:bodyPr>
            <a:lstStyle/>
            <a:p>
              <a:r>
                <a:rPr lang="en-US" sz="1600" b="0" i="0" dirty="0" smtClean="0">
                  <a:solidFill>
                    <a:srgbClr val="4D4D4D"/>
                  </a:solidFill>
                  <a:latin typeface="Cambria Math" panose="02040503050406030204" pitchFamily="18" charset="0"/>
                  <a:ea typeface="Cambria Math" panose="02040503050406030204" pitchFamily="18" charset="0"/>
                </a:rPr>
                <a:t>Exit Pupil Area</a:t>
              </a:r>
            </a:p>
          </p:txBody>
        </p:sp>
        <p:cxnSp>
          <p:nvCxnSpPr>
            <p:cNvPr id="17" name="Straight Connector 16"/>
            <p:cNvCxnSpPr/>
            <p:nvPr/>
          </p:nvCxnSpPr>
          <p:spPr bwMode="auto">
            <a:xfrm>
              <a:off x="231775" y="5834330"/>
              <a:ext cx="1482265" cy="0"/>
            </a:xfrm>
            <a:prstGeom prst="line">
              <a:avLst/>
            </a:prstGeom>
            <a:solidFill>
              <a:schemeClr val="accent1"/>
            </a:solidFill>
            <a:ln w="19050" cap="flat" cmpd="sng" algn="ctr">
              <a:solidFill>
                <a:srgbClr val="4D4D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2373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Operating Points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58566"/>
            <a:ext cx="7772400" cy="4513634"/>
          </a:xfrm>
        </p:spPr>
      </p:pic>
    </p:spTree>
    <p:extLst>
      <p:ext uri="{BB962C8B-B14F-4D97-AF65-F5344CB8AC3E}">
        <p14:creationId xmlns:p14="http://schemas.microsoft.com/office/powerpoint/2010/main" val="2091148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3736" y="2438400"/>
            <a:ext cx="421654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Process</a:t>
            </a:r>
            <a:endParaRPr lang="en-US" sz="8000"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Image result for turning the cra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678139"/>
            <a:ext cx="2570896" cy="298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57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Telescope Properties </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smtClean="0"/>
                  <a:t>Specs </a:t>
                </a:r>
              </a:p>
              <a:p>
                <a:pPr lvl="1">
                  <a:spcBef>
                    <a:spcPts val="1200"/>
                  </a:spcBef>
                </a:pPr>
                <a:r>
                  <a:rPr lang="en-US" dirty="0" smtClean="0"/>
                  <a:t>Diameter of the Objective, </a:t>
                </a:r>
                <a:r>
                  <a:rPr lang="en-US" b="1" dirty="0" smtClean="0"/>
                  <a:t>D</a:t>
                </a:r>
                <a:r>
                  <a:rPr lang="en-US" b="1" baseline="-25000" dirty="0" smtClean="0"/>
                  <a:t>O</a:t>
                </a:r>
                <a:r>
                  <a:rPr lang="en-US" dirty="0" smtClean="0"/>
                  <a:t>  </a:t>
                </a:r>
                <a:r>
                  <a:rPr lang="en-US" sz="2000" dirty="0" smtClean="0">
                    <a:solidFill>
                      <a:schemeClr val="bg2">
                        <a:lumMod val="90000"/>
                      </a:schemeClr>
                    </a:solidFill>
                  </a:rPr>
                  <a:t>(in mm) </a:t>
                </a:r>
                <a:endParaRPr lang="en-US" dirty="0" smtClean="0">
                  <a:solidFill>
                    <a:schemeClr val="bg2">
                      <a:lumMod val="90000"/>
                    </a:schemeClr>
                  </a:solidFill>
                </a:endParaRPr>
              </a:p>
              <a:p>
                <a:pPr lvl="1">
                  <a:spcBef>
                    <a:spcPts val="1200"/>
                  </a:spcBef>
                </a:pPr>
                <a:r>
                  <a:rPr lang="en-US" dirty="0" smtClean="0"/>
                  <a:t>f-Ratio,  </a:t>
                </a:r>
                <a:r>
                  <a:rPr lang="en-US" b="1" dirty="0" err="1" smtClean="0"/>
                  <a:t>f</a:t>
                </a:r>
                <a:r>
                  <a:rPr lang="en-US" b="1" baseline="-25000" dirty="0" err="1" smtClean="0"/>
                  <a:t>R</a:t>
                </a:r>
                <a:r>
                  <a:rPr lang="en-US" dirty="0" smtClean="0"/>
                  <a:t> </a:t>
                </a:r>
              </a:p>
              <a:p>
                <a:pPr>
                  <a:spcBef>
                    <a:spcPts val="2400"/>
                  </a:spcBef>
                </a:pPr>
                <a:r>
                  <a:rPr lang="en-US" dirty="0" smtClean="0"/>
                  <a:t>Calculations </a:t>
                </a:r>
              </a:p>
              <a:p>
                <a:pPr lvl="1">
                  <a:spcBef>
                    <a:spcPts val="1200"/>
                  </a:spcBef>
                </a:pPr>
                <a:r>
                  <a:rPr lang="en-US" dirty="0" smtClean="0"/>
                  <a:t>Resolving Power,  </a:t>
                </a:r>
                <a:r>
                  <a:rPr lang="en-US" b="1" dirty="0" smtClean="0"/>
                  <a:t>P</a:t>
                </a:r>
                <a:r>
                  <a:rPr lang="en-US" b="1" baseline="-25000" dirty="0" smtClean="0"/>
                  <a:t>R</a:t>
                </a:r>
                <a:r>
                  <a:rPr lang="en-US" dirty="0" smtClean="0"/>
                  <a:t> </a:t>
                </a:r>
                <a14:m>
                  <m:oMath xmlns:m="http://schemas.openxmlformats.org/officeDocument/2006/math">
                    <m:r>
                      <a:rPr lang="en-US" sz="2400" b="0" i="1" smtClean="0">
                        <a:latin typeface="Cambria Math"/>
                      </a:rPr>
                      <m:t>=</m:t>
                    </m:r>
                    <m:f>
                      <m:fPr>
                        <m:ctrlPr>
                          <a:rPr lang="en-US" sz="2400" b="0" i="1" smtClean="0">
                            <a:latin typeface="Cambria Math"/>
                          </a:rPr>
                        </m:ctrlPr>
                      </m:fPr>
                      <m:num>
                        <m:r>
                          <m:rPr>
                            <m:nor/>
                          </m:rPr>
                          <a:rPr lang="en-US" sz="2400" b="0" i="0" smtClean="0"/>
                          <m:t>120</m:t>
                        </m:r>
                      </m:num>
                      <m:den>
                        <m:sSub>
                          <m:sSubPr>
                            <m:ctrlPr>
                              <a:rPr lang="en-US" sz="2400" b="0" i="1" smtClean="0">
                                <a:latin typeface="Cambria Math"/>
                              </a:rPr>
                            </m:ctrlPr>
                          </m:sSubPr>
                          <m:e>
                            <m:r>
                              <m:rPr>
                                <m:nor/>
                              </m:rPr>
                              <a:rPr lang="en-US" sz="2400" b="0" i="0" smtClean="0"/>
                              <m:t>D</m:t>
                            </m:r>
                          </m:e>
                          <m:sub>
                            <m:r>
                              <m:rPr>
                                <m:nor/>
                              </m:rPr>
                              <a:rPr lang="en-US" sz="2400" b="0" i="0" smtClean="0"/>
                              <m:t>o</m:t>
                            </m:r>
                          </m:sub>
                        </m:sSub>
                      </m:den>
                    </m:f>
                  </m:oMath>
                </a14:m>
                <a:r>
                  <a:rPr lang="en-US" dirty="0" smtClean="0"/>
                  <a:t>  </a:t>
                </a:r>
                <a:r>
                  <a:rPr lang="en-US" sz="2000" dirty="0">
                    <a:solidFill>
                      <a:schemeClr val="bg2">
                        <a:lumMod val="90000"/>
                      </a:schemeClr>
                    </a:solidFill>
                  </a:rPr>
                  <a:t>(in arc-seconds)</a:t>
                </a:r>
              </a:p>
              <a:p>
                <a:pPr lvl="1">
                  <a:spcBef>
                    <a:spcPts val="1200"/>
                  </a:spcBef>
                </a:pPr>
                <a:r>
                  <a:rPr lang="en-US" dirty="0" smtClean="0"/>
                  <a:t>Magnitude Limit, </a:t>
                </a:r>
                <a:r>
                  <a:rPr lang="en-US" b="1" dirty="0" err="1" smtClean="0"/>
                  <a:t>L</a:t>
                </a:r>
                <a:r>
                  <a:rPr lang="en-US" b="1" baseline="-25000" dirty="0" err="1" smtClean="0"/>
                  <a:t>mag</a:t>
                </a:r>
                <a:r>
                  <a:rPr lang="en-US" dirty="0" smtClean="0"/>
                  <a:t> </a:t>
                </a:r>
                <a:r>
                  <a:rPr lang="en-US" sz="2400" dirty="0" smtClean="0"/>
                  <a:t>= 2 + 5 log (D</a:t>
                </a:r>
                <a:r>
                  <a:rPr lang="en-US" sz="2400" baseline="-25000" dirty="0" smtClean="0"/>
                  <a:t>O</a:t>
                </a:r>
                <a:r>
                  <a:rPr lang="en-US" sz="2400" dirty="0" smtClean="0"/>
                  <a:t>)</a:t>
                </a:r>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en-US">
                    <a:noFill/>
                  </a:rPr>
                  <a:t> </a:t>
                </a:r>
              </a:p>
            </p:txBody>
          </p:sp>
        </mc:Fallback>
      </mc:AlternateContent>
    </p:spTree>
    <p:extLst>
      <p:ext uri="{BB962C8B-B14F-4D97-AF65-F5344CB8AC3E}">
        <p14:creationId xmlns:p14="http://schemas.microsoft.com/office/powerpoint/2010/main" val="150583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Operating Points</a:t>
            </a:r>
            <a:endParaRPr lang="en-US" dirty="0"/>
          </a:p>
        </p:txBody>
      </p:sp>
      <p:sp>
        <p:nvSpPr>
          <p:cNvPr id="11" name="Content Placeholder 10"/>
          <p:cNvSpPr>
            <a:spLocks noGrp="1"/>
          </p:cNvSpPr>
          <p:nvPr>
            <p:ph idx="1"/>
          </p:nvPr>
        </p:nvSpPr>
        <p:spPr/>
        <p:txBody>
          <a:bodyPr/>
          <a:lstStyle/>
          <a:p>
            <a:r>
              <a:rPr lang="en-US" dirty="0" smtClean="0"/>
              <a:t>We Will Either Choose or Figure: </a:t>
            </a:r>
          </a:p>
          <a:p>
            <a:pPr lvl="1">
              <a:spcBef>
                <a:spcPts val="2400"/>
              </a:spcBef>
            </a:pPr>
            <a:r>
              <a:rPr lang="en-US" dirty="0" smtClean="0"/>
              <a:t>Eyepiece focal length  </a:t>
            </a:r>
            <a:r>
              <a:rPr lang="en-US" b="1" dirty="0" err="1" smtClean="0"/>
              <a:t>f</a:t>
            </a:r>
            <a:r>
              <a:rPr lang="en-US" b="1" baseline="-25000" dirty="0" err="1" smtClean="0"/>
              <a:t>e</a:t>
            </a:r>
            <a:r>
              <a:rPr lang="en-US" b="1" dirty="0" smtClean="0"/>
              <a:t> </a:t>
            </a:r>
            <a:r>
              <a:rPr lang="en-US" dirty="0">
                <a:solidFill>
                  <a:schemeClr val="bg2">
                    <a:lumMod val="90000"/>
                  </a:schemeClr>
                </a:solidFill>
              </a:rPr>
              <a:t>(in mm) </a:t>
            </a:r>
            <a:endParaRPr lang="en-US" b="1" dirty="0" smtClean="0"/>
          </a:p>
          <a:p>
            <a:pPr lvl="1">
              <a:spcBef>
                <a:spcPts val="2400"/>
              </a:spcBef>
            </a:pPr>
            <a:r>
              <a:rPr lang="en-US" dirty="0" smtClean="0"/>
              <a:t>Diameter of the exit pupil  </a:t>
            </a:r>
            <a:r>
              <a:rPr lang="en-US" b="1" dirty="0" smtClean="0"/>
              <a:t>D</a:t>
            </a:r>
            <a:r>
              <a:rPr lang="en-US" b="1" baseline="-25000" dirty="0" smtClean="0"/>
              <a:t>ep</a:t>
            </a:r>
            <a:r>
              <a:rPr lang="en-US" dirty="0" smtClean="0"/>
              <a:t> </a:t>
            </a:r>
          </a:p>
          <a:p>
            <a:pPr lvl="1">
              <a:spcBef>
                <a:spcPts val="2400"/>
              </a:spcBef>
            </a:pPr>
            <a:r>
              <a:rPr lang="en-US" dirty="0" smtClean="0"/>
              <a:t>Scope Magnification  </a:t>
            </a:r>
            <a:r>
              <a:rPr lang="en-US" b="1" dirty="0" smtClean="0"/>
              <a:t>M</a:t>
            </a:r>
          </a:p>
          <a:p>
            <a:pPr>
              <a:spcBef>
                <a:spcPts val="2400"/>
              </a:spcBef>
            </a:pPr>
            <a:r>
              <a:rPr lang="en-US" dirty="0" smtClean="0"/>
              <a:t>We Always Calculate: </a:t>
            </a:r>
          </a:p>
          <a:p>
            <a:pPr lvl="1">
              <a:spcBef>
                <a:spcPts val="2400"/>
              </a:spcBef>
            </a:pPr>
            <a:r>
              <a:rPr lang="en-US" dirty="0" smtClean="0"/>
              <a:t>Surface Brightness   </a:t>
            </a:r>
            <a:r>
              <a:rPr lang="en-US" b="1" dirty="0" smtClean="0"/>
              <a:t>SB </a:t>
            </a:r>
            <a:r>
              <a:rPr lang="en-US" dirty="0" smtClean="0"/>
              <a:t>= 2</a:t>
            </a:r>
            <a:r>
              <a:rPr lang="en-US" sz="2000" dirty="0" smtClean="0"/>
              <a:t>×</a:t>
            </a:r>
            <a:r>
              <a:rPr lang="en-US" dirty="0" smtClean="0"/>
              <a:t>D</a:t>
            </a:r>
            <a:r>
              <a:rPr lang="en-US" baseline="-25000" dirty="0" smtClean="0"/>
              <a:t>ep</a:t>
            </a:r>
            <a:r>
              <a:rPr lang="en-US" baseline="30000" dirty="0" smtClean="0"/>
              <a:t>2</a:t>
            </a:r>
            <a:endParaRPr lang="en-US" b="1" dirty="0" smtClean="0"/>
          </a:p>
        </p:txBody>
      </p:sp>
    </p:spTree>
    <p:extLst>
      <p:ext uri="{BB962C8B-B14F-4D97-AF65-F5344CB8AC3E}">
        <p14:creationId xmlns:p14="http://schemas.microsoft.com/office/powerpoint/2010/main" val="386015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500"/>
                                        <p:tgtEl>
                                          <p:spTgt spid="1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left)">
                                      <p:cBhvr>
                                        <p:cTn id="16" dur="5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left)">
                                      <p:cBhvr>
                                        <p:cTn id="21" dur="500"/>
                                        <p:tgtEl>
                                          <p:spTgt spid="1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wipe(left)">
                                      <p:cBhvr>
                                        <p:cTn id="24"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Extra Credit! </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Scope Field of View </a:t>
                </a:r>
              </a:p>
              <a:p>
                <a:pPr lvl="1"/>
                <a:r>
                  <a:rPr lang="en-US" dirty="0" err="1" smtClean="0"/>
                  <a:t>FOV</a:t>
                </a:r>
                <a:r>
                  <a:rPr lang="en-US" baseline="-25000" dirty="0" err="1" smtClean="0"/>
                  <a:t>scope</a:t>
                </a:r>
                <a:r>
                  <a:rPr lang="en-US" dirty="0" smtClean="0"/>
                  <a:t> = </a:t>
                </a:r>
                <a14:m>
                  <m:oMath xmlns:m="http://schemas.openxmlformats.org/officeDocument/2006/math">
                    <m:f>
                      <m:fPr>
                        <m:ctrlPr>
                          <a:rPr lang="en-US" i="1" smtClean="0">
                            <a:latin typeface="Cambria Math"/>
                          </a:rPr>
                        </m:ctrlPr>
                      </m:fPr>
                      <m:num>
                        <m:r>
                          <m:rPr>
                            <m:nor/>
                          </m:rPr>
                          <a:rPr lang="en-US" b="0" i="0" smtClean="0">
                            <a:latin typeface="Tahoma" panose="020B0604030504040204" pitchFamily="34" charset="0"/>
                            <a:ea typeface="Tahoma" panose="020B0604030504040204" pitchFamily="34" charset="0"/>
                            <a:cs typeface="Tahoma" panose="020B0604030504040204" pitchFamily="34" charset="0"/>
                          </a:rPr>
                          <m:t>FOV</m:t>
                        </m:r>
                        <m:r>
                          <m:rPr>
                            <m:nor/>
                          </m:rPr>
                          <a:rPr lang="en-US" b="0" i="0" baseline="-25000" smtClean="0">
                            <a:latin typeface="Tahoma" panose="020B0604030504040204" pitchFamily="34" charset="0"/>
                            <a:ea typeface="Tahoma" panose="020B0604030504040204" pitchFamily="34" charset="0"/>
                            <a:cs typeface="Tahoma" panose="020B0604030504040204" pitchFamily="34" charset="0"/>
                          </a:rPr>
                          <m:t>e</m:t>
                        </m:r>
                      </m:num>
                      <m:den>
                        <m:r>
                          <m:rPr>
                            <m:nor/>
                          </m:rPr>
                          <a:rPr lang="en-US" b="0" i="0" smtClean="0">
                            <a:latin typeface="Tahoma" panose="020B0604030504040204" pitchFamily="34" charset="0"/>
                            <a:ea typeface="Tahoma" panose="020B0604030504040204" pitchFamily="34" charset="0"/>
                            <a:cs typeface="Tahoma" panose="020B0604030504040204" pitchFamily="34" charset="0"/>
                          </a:rPr>
                          <m:t>M</m:t>
                        </m:r>
                      </m:den>
                    </m:f>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a:solidFill>
                      <a:schemeClr val="bg2">
                        <a:lumMod val="90000"/>
                      </a:schemeClr>
                    </a:solidFill>
                  </a:rPr>
                  <a:t>(in </a:t>
                </a:r>
                <a:r>
                  <a:rPr lang="en-US" dirty="0" smtClean="0">
                    <a:solidFill>
                      <a:schemeClr val="bg2">
                        <a:lumMod val="90000"/>
                      </a:schemeClr>
                    </a:solidFill>
                  </a:rPr>
                  <a:t>degrees)</a:t>
                </a:r>
                <a:endParaRPr lang="en-US" dirty="0" smtClean="0"/>
              </a:p>
              <a:p>
                <a:pPr>
                  <a:spcBef>
                    <a:spcPts val="3000"/>
                  </a:spcBef>
                </a:pPr>
                <a:r>
                  <a:rPr lang="en-US" dirty="0" smtClean="0"/>
                  <a:t>Resolution </a:t>
                </a:r>
              </a:p>
              <a:p>
                <a:pPr lvl="1">
                  <a:spcBef>
                    <a:spcPts val="600"/>
                  </a:spcBef>
                </a:pPr>
                <a:r>
                  <a:rPr lang="en-US" dirty="0" smtClean="0"/>
                  <a:t>Resolution = </a:t>
                </a:r>
                <a14:m>
                  <m:oMath xmlns:m="http://schemas.openxmlformats.org/officeDocument/2006/math">
                    <m:f>
                      <m:fPr>
                        <m:ctrlPr>
                          <a:rPr lang="en-US" i="1" smtClean="0">
                            <a:latin typeface="Cambria Math"/>
                          </a:rPr>
                        </m:ctrlPr>
                      </m:fPr>
                      <m:num>
                        <m:r>
                          <m:rPr>
                            <m:nor/>
                          </m:rPr>
                          <a:rPr lang="en-US" b="0" i="0" smtClean="0">
                            <a:latin typeface="Tahoma" panose="020B0604030504040204" pitchFamily="34" charset="0"/>
                            <a:ea typeface="Tahoma" panose="020B0604030504040204" pitchFamily="34" charset="0"/>
                            <a:cs typeface="Tahoma" panose="020B0604030504040204" pitchFamily="34" charset="0"/>
                          </a:rPr>
                          <m:t>120</m:t>
                        </m:r>
                      </m:num>
                      <m:den>
                        <m:r>
                          <m:rPr>
                            <m:nor/>
                          </m:rPr>
                          <a:rPr lang="en-US" b="0" i="0" smtClean="0">
                            <a:latin typeface="Tahoma" panose="020B0604030504040204" pitchFamily="34" charset="0"/>
                            <a:ea typeface="Tahoma" panose="020B0604030504040204" pitchFamily="34" charset="0"/>
                            <a:cs typeface="Tahoma" panose="020B0604030504040204" pitchFamily="34" charset="0"/>
                          </a:rPr>
                          <m:t>M</m:t>
                        </m:r>
                      </m:den>
                    </m:f>
                  </m:oMath>
                </a14:m>
                <a:r>
                  <a:rPr lang="en-US" dirty="0" smtClean="0">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2">
                        <a:lumMod val="90000"/>
                      </a:schemeClr>
                    </a:solidFill>
                  </a:rPr>
                  <a:t>(in </a:t>
                </a:r>
                <a:r>
                  <a:rPr lang="en-US" sz="2400" dirty="0" err="1">
                    <a:solidFill>
                      <a:schemeClr val="bg2">
                        <a:lumMod val="90000"/>
                      </a:schemeClr>
                    </a:solidFill>
                  </a:rPr>
                  <a:t>arcseconds</a:t>
                </a:r>
                <a:r>
                  <a:rPr lang="en-US" sz="2400" dirty="0">
                    <a:solidFill>
                      <a:schemeClr val="bg2">
                        <a:lumMod val="90000"/>
                      </a:schemeClr>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en-US">
                    <a:noFill/>
                  </a:rPr>
                  <a:t> </a:t>
                </a:r>
              </a:p>
            </p:txBody>
          </p:sp>
        </mc:Fallback>
      </mc:AlternateContent>
    </p:spTree>
    <p:extLst>
      <p:ext uri="{BB962C8B-B14F-4D97-AF65-F5344CB8AC3E}">
        <p14:creationId xmlns:p14="http://schemas.microsoft.com/office/powerpoint/2010/main" val="19256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96670" y="2438400"/>
            <a:ext cx="475066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Examples</a:t>
            </a:r>
            <a:endParaRPr lang="en-US" sz="8000"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US" cap="small" dirty="0" smtClean="0"/>
              <a:t>Enough</a:t>
            </a:r>
            <a:r>
              <a:rPr lang="en-US" dirty="0" smtClean="0"/>
              <a:t>.  Let’s Go Get Some</a:t>
            </a:r>
            <a:endParaRPr lang="en-US" dirty="0"/>
          </a:p>
        </p:txBody>
      </p:sp>
    </p:spTree>
    <p:extLst>
      <p:ext uri="{BB962C8B-B14F-4D97-AF65-F5344CB8AC3E}">
        <p14:creationId xmlns:p14="http://schemas.microsoft.com/office/powerpoint/2010/main" val="3602523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Backpack </a:t>
            </a:r>
            <a:r>
              <a:rPr lang="en-US" sz="2800" b="1" dirty="0" smtClean="0"/>
              <a:t>Observatory</a:t>
            </a:r>
            <a:endParaRPr lang="en-US" dirty="0"/>
          </a:p>
        </p:txBody>
      </p:sp>
      <p:sp>
        <p:nvSpPr>
          <p:cNvPr id="4" name="Content Placeholder 3"/>
          <p:cNvSpPr>
            <a:spLocks noGrp="1"/>
          </p:cNvSpPr>
          <p:nvPr>
            <p:ph idx="1"/>
          </p:nvPr>
        </p:nvSpPr>
        <p:spPr/>
        <p:txBody>
          <a:bodyPr/>
          <a:lstStyle/>
          <a:p>
            <a:r>
              <a:rPr lang="en-US" dirty="0" smtClean="0"/>
              <a:t>Scope Properties</a:t>
            </a:r>
          </a:p>
          <a:p>
            <a:pPr lvl="1">
              <a:spcBef>
                <a:spcPts val="1800"/>
              </a:spcBef>
            </a:pPr>
            <a:r>
              <a:rPr lang="pt-BR" sz="2400" dirty="0">
                <a:solidFill>
                  <a:schemeClr val="bg2">
                    <a:lumMod val="75000"/>
                  </a:schemeClr>
                </a:solidFill>
              </a:rPr>
              <a:t>D</a:t>
            </a:r>
            <a:r>
              <a:rPr lang="pt-BR" sz="2400" baseline="-25000" dirty="0">
                <a:solidFill>
                  <a:schemeClr val="bg2">
                    <a:lumMod val="75000"/>
                  </a:schemeClr>
                </a:solidFill>
              </a:rPr>
              <a:t>O</a:t>
            </a:r>
            <a:r>
              <a:rPr lang="pt-BR" sz="2400" dirty="0">
                <a:solidFill>
                  <a:schemeClr val="bg2">
                    <a:lumMod val="75000"/>
                  </a:schemeClr>
                </a:solidFill>
              </a:rPr>
              <a:t> = </a:t>
            </a:r>
            <a:r>
              <a:rPr lang="pt-BR" sz="2400" b="1" dirty="0">
                <a:solidFill>
                  <a:schemeClr val="bg2">
                    <a:lumMod val="75000"/>
                  </a:schemeClr>
                </a:solidFill>
              </a:rPr>
              <a:t>80mm</a:t>
            </a:r>
          </a:p>
          <a:p>
            <a:pPr lvl="1">
              <a:spcBef>
                <a:spcPts val="1800"/>
              </a:spcBef>
            </a:pPr>
            <a:r>
              <a:rPr lang="pt-BR" sz="2400" dirty="0">
                <a:solidFill>
                  <a:schemeClr val="bg2">
                    <a:lumMod val="75000"/>
                  </a:schemeClr>
                </a:solidFill>
              </a:rPr>
              <a:t>f</a:t>
            </a:r>
            <a:r>
              <a:rPr lang="pt-BR" sz="2400" baseline="-25000" dirty="0">
                <a:solidFill>
                  <a:schemeClr val="bg2">
                    <a:lumMod val="75000"/>
                  </a:schemeClr>
                </a:solidFill>
              </a:rPr>
              <a:t>R</a:t>
            </a:r>
            <a:r>
              <a:rPr lang="pt-BR" sz="2400" dirty="0">
                <a:solidFill>
                  <a:schemeClr val="bg2">
                    <a:lumMod val="75000"/>
                  </a:schemeClr>
                </a:solidFill>
              </a:rPr>
              <a:t> = </a:t>
            </a:r>
            <a:r>
              <a:rPr lang="pt-BR" sz="2400" b="1" dirty="0">
                <a:solidFill>
                  <a:schemeClr val="bg2">
                    <a:lumMod val="75000"/>
                  </a:schemeClr>
                </a:solidFill>
              </a:rPr>
              <a:t>5</a:t>
            </a:r>
          </a:p>
          <a:p>
            <a:pPr lvl="1">
              <a:spcBef>
                <a:spcPts val="1800"/>
              </a:spcBef>
            </a:pPr>
            <a:r>
              <a:rPr lang="pt-BR" sz="2400" dirty="0">
                <a:solidFill>
                  <a:schemeClr val="bg2">
                    <a:lumMod val="75000"/>
                  </a:schemeClr>
                </a:solidFill>
              </a:rPr>
              <a:t>P</a:t>
            </a:r>
            <a:r>
              <a:rPr lang="pt-BR" sz="2400" baseline="-25000" dirty="0">
                <a:solidFill>
                  <a:schemeClr val="bg2">
                    <a:lumMod val="75000"/>
                  </a:schemeClr>
                </a:solidFill>
              </a:rPr>
              <a:t>R</a:t>
            </a:r>
            <a:r>
              <a:rPr lang="pt-BR" sz="2400" dirty="0">
                <a:solidFill>
                  <a:schemeClr val="bg2">
                    <a:lumMod val="75000"/>
                  </a:schemeClr>
                </a:solidFill>
              </a:rPr>
              <a:t> = 120/D</a:t>
            </a:r>
            <a:r>
              <a:rPr lang="pt-BR" sz="2400" baseline="-25000" dirty="0">
                <a:solidFill>
                  <a:schemeClr val="bg2">
                    <a:lumMod val="75000"/>
                  </a:schemeClr>
                </a:solidFill>
              </a:rPr>
              <a:t>O</a:t>
            </a:r>
            <a:r>
              <a:rPr lang="pt-BR" sz="2400" dirty="0">
                <a:solidFill>
                  <a:schemeClr val="bg2">
                    <a:lumMod val="75000"/>
                  </a:schemeClr>
                </a:solidFill>
              </a:rPr>
              <a:t> = 120/80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b="1" dirty="0">
                <a:solidFill>
                  <a:schemeClr val="bg2">
                    <a:lumMod val="75000"/>
                  </a:schemeClr>
                </a:solidFill>
              </a:rPr>
              <a:t>1.5 arc-seconds</a:t>
            </a:r>
          </a:p>
          <a:p>
            <a:pPr lvl="1">
              <a:spcBef>
                <a:spcPts val="1800"/>
              </a:spcBef>
            </a:pPr>
            <a:r>
              <a:rPr lang="pt-BR" sz="2400" dirty="0">
                <a:solidFill>
                  <a:schemeClr val="bg2">
                    <a:lumMod val="75000"/>
                  </a:schemeClr>
                </a:solidFill>
              </a:rPr>
              <a:t>L</a:t>
            </a:r>
            <a:r>
              <a:rPr lang="pt-BR" sz="2400" baseline="-25000" dirty="0">
                <a:solidFill>
                  <a:schemeClr val="bg2">
                    <a:lumMod val="75000"/>
                  </a:schemeClr>
                </a:solidFill>
              </a:rPr>
              <a:t>mag</a:t>
            </a:r>
            <a:r>
              <a:rPr lang="pt-BR" sz="2400" dirty="0">
                <a:solidFill>
                  <a:schemeClr val="bg2">
                    <a:lumMod val="75000"/>
                  </a:schemeClr>
                </a:solidFill>
              </a:rPr>
              <a:t> = 2 + 5 log(D</a:t>
            </a:r>
            <a:r>
              <a:rPr lang="pt-BR" sz="2400" baseline="-25000" dirty="0">
                <a:solidFill>
                  <a:schemeClr val="bg2">
                    <a:lumMod val="75000"/>
                  </a:schemeClr>
                </a:solidFill>
              </a:rPr>
              <a:t>O</a:t>
            </a:r>
            <a:r>
              <a:rPr lang="pt-BR" sz="2400" dirty="0">
                <a:solidFill>
                  <a:schemeClr val="bg2">
                    <a:lumMod val="75000"/>
                  </a:schemeClr>
                </a:solidFill>
              </a:rPr>
              <a:t>)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dirty="0">
                <a:solidFill>
                  <a:schemeClr val="bg2">
                    <a:lumMod val="75000"/>
                  </a:schemeClr>
                </a:solidFill>
              </a:rPr>
              <a:t>2 + 5 log(80) = </a:t>
            </a:r>
            <a:r>
              <a:rPr lang="pt-BR" sz="2400" b="1" dirty="0">
                <a:solidFill>
                  <a:schemeClr val="bg2">
                    <a:lumMod val="75000"/>
                  </a:schemeClr>
                </a:solidFill>
              </a:rPr>
              <a:t>11.5</a:t>
            </a:r>
            <a:endParaRPr lang="en-US" sz="2400" b="1" dirty="0">
              <a:solidFill>
                <a:schemeClr val="bg2">
                  <a:lumMod val="75000"/>
                </a:schemeClr>
              </a:solidFill>
            </a:endParaRPr>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1623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723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Telescope Equations</a:t>
            </a:r>
            <a:endParaRPr lang="en-US" dirty="0"/>
          </a:p>
        </p:txBody>
      </p:sp>
      <p:sp>
        <p:nvSpPr>
          <p:cNvPr id="5" name="Content Placeholder 4"/>
          <p:cNvSpPr>
            <a:spLocks noGrp="1"/>
          </p:cNvSpPr>
          <p:nvPr>
            <p:ph idx="1"/>
          </p:nvPr>
        </p:nvSpPr>
        <p:spPr>
          <a:xfrm>
            <a:off x="838200" y="1447800"/>
            <a:ext cx="7848600" cy="4572000"/>
          </a:xfrm>
        </p:spPr>
        <p:txBody>
          <a:bodyPr/>
          <a:lstStyle/>
          <a:p>
            <a:r>
              <a:rPr lang="en-US" dirty="0" smtClean="0"/>
              <a:t>Where do these equations come from? </a:t>
            </a:r>
          </a:p>
          <a:p>
            <a:pPr marL="400050" lvl="1" indent="0">
              <a:buNone/>
            </a:pPr>
            <a:r>
              <a:rPr lang="en-US" sz="1800" dirty="0"/>
              <a:t>http://www.rocketmime.com/astronomy/Telescope/telescope_eqn.html</a:t>
            </a:r>
            <a:endParaRPr lang="en-US" dirty="0"/>
          </a:p>
        </p:txBody>
      </p:sp>
      <p:pic>
        <p:nvPicPr>
          <p:cNvPr id="196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3987422" cy="348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6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3987422" cy="348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585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Max Magnification </a:t>
            </a:r>
          </a:p>
        </p:txBody>
      </p:sp>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95401"/>
            <a:ext cx="1104900" cy="16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2151489"/>
            <a:ext cx="6019800" cy="3108543"/>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M</a:t>
            </a:r>
            <a:r>
              <a:rPr lang="en-US" baseline="-25000" dirty="0" err="1">
                <a:latin typeface="+mn-lt"/>
              </a:rPr>
              <a:t>max</a:t>
            </a:r>
            <a:r>
              <a:rPr lang="en-US" dirty="0">
                <a:latin typeface="+mn-lt"/>
              </a:rPr>
              <a:t> = D</a:t>
            </a:r>
            <a:r>
              <a:rPr lang="en-US" baseline="-25000" dirty="0">
                <a:latin typeface="+mn-lt"/>
              </a:rPr>
              <a:t>O</a:t>
            </a:r>
            <a:r>
              <a:rPr lang="en-US" dirty="0">
                <a:latin typeface="+mn-lt"/>
              </a:rPr>
              <a:t> = </a:t>
            </a:r>
            <a:r>
              <a:rPr lang="en-US" b="1" dirty="0">
                <a:latin typeface="+mn-lt"/>
              </a:rPr>
              <a:t>80</a:t>
            </a:r>
            <a:r>
              <a:rPr lang="en-US" dirty="0">
                <a:latin typeface="+mn-lt"/>
              </a:rPr>
              <a:t> </a:t>
            </a:r>
            <a:r>
              <a:rPr lang="en-US" sz="2000" dirty="0">
                <a:solidFill>
                  <a:schemeClr val="bg2">
                    <a:lumMod val="75000"/>
                  </a:schemeClr>
                </a:solidFill>
                <a:latin typeface="+mn-lt"/>
              </a:rPr>
              <a:t>is within atmosphere limits</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D</a:t>
            </a:r>
            <a:r>
              <a:rPr lang="en-US" baseline="-25000" dirty="0">
                <a:latin typeface="+mn-lt"/>
              </a:rPr>
              <a:t>O</a:t>
            </a:r>
            <a:r>
              <a:rPr lang="en-US" dirty="0">
                <a:latin typeface="+mn-lt"/>
              </a:rPr>
              <a:t>/M = 80/80 = </a:t>
            </a:r>
            <a:r>
              <a:rPr lang="en-US" b="1" dirty="0">
                <a:latin typeface="+mn-lt"/>
              </a:rPr>
              <a:t>1mm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because we are at max magnification, not limited by the atmosphere)</a:t>
            </a:r>
            <a:endParaRPr lang="en-US"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D</a:t>
            </a:r>
            <a:r>
              <a:rPr lang="en-US" baseline="-25000" dirty="0">
                <a:latin typeface="+mn-lt"/>
              </a:rPr>
              <a:t>ep</a:t>
            </a:r>
            <a:r>
              <a:rPr lang="en-US" dirty="0">
                <a:latin typeface="+mn-lt"/>
              </a:rPr>
              <a:t> * </a:t>
            </a:r>
            <a:r>
              <a:rPr lang="en-US" dirty="0" err="1">
                <a:latin typeface="+mn-lt"/>
              </a:rPr>
              <a:t>f</a:t>
            </a:r>
            <a:r>
              <a:rPr lang="en-US" baseline="-25000" dirty="0" err="1">
                <a:latin typeface="+mn-lt"/>
              </a:rPr>
              <a:t>R</a:t>
            </a:r>
            <a:r>
              <a:rPr lang="en-US" dirty="0">
                <a:latin typeface="+mn-lt"/>
              </a:rPr>
              <a:t> = 1*5 = </a:t>
            </a:r>
            <a:r>
              <a:rPr lang="en-US" b="1" dirty="0">
                <a:latin typeface="+mn-lt"/>
              </a:rPr>
              <a:t>5mm</a:t>
            </a:r>
            <a:endParaRPr lang="en-US" dirty="0">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2*1² = </a:t>
            </a:r>
            <a:r>
              <a:rPr lang="en-US" b="1" dirty="0">
                <a:latin typeface="+mn-lt"/>
              </a:rPr>
              <a:t>2%</a:t>
            </a:r>
            <a:r>
              <a:rPr lang="en-US" dirty="0">
                <a:latin typeface="+mn-lt"/>
              </a:rPr>
              <a:t> </a:t>
            </a:r>
          </a:p>
        </p:txBody>
      </p:sp>
    </p:spTree>
    <p:extLst>
      <p:ext uri="{BB962C8B-B14F-4D97-AF65-F5344CB8AC3E}">
        <p14:creationId xmlns:p14="http://schemas.microsoft.com/office/powerpoint/2010/main" val="1346670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Max Brightness</a:t>
            </a:r>
          </a:p>
        </p:txBody>
      </p:sp>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95401"/>
            <a:ext cx="1104900" cy="16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2125740"/>
            <a:ext cx="69342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7 * </a:t>
            </a:r>
            <a:r>
              <a:rPr lang="en-US" dirty="0" err="1">
                <a:latin typeface="+mn-lt"/>
              </a:rPr>
              <a:t>f</a:t>
            </a:r>
            <a:r>
              <a:rPr lang="en-US" baseline="-25000" dirty="0" err="1">
                <a:latin typeface="+mn-lt"/>
              </a:rPr>
              <a:t>R</a:t>
            </a:r>
            <a:r>
              <a:rPr lang="en-US" dirty="0">
                <a:latin typeface="+mn-lt"/>
              </a:rPr>
              <a:t> = 7*5 = </a:t>
            </a:r>
            <a:r>
              <a:rPr lang="en-US" b="1" dirty="0">
                <a:latin typeface="+mn-lt"/>
              </a:rPr>
              <a:t>35mm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certainly available)</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35/5 = </a:t>
            </a:r>
            <a:r>
              <a:rPr lang="en-US" b="1" dirty="0">
                <a:latin typeface="+mn-lt"/>
              </a:rPr>
              <a:t>7mm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because you can reach maximum brightness)</a:t>
            </a:r>
          </a:p>
          <a:p>
            <a:pPr marL="457200" indent="-457200">
              <a:spcBef>
                <a:spcPts val="2400"/>
              </a:spcBef>
              <a:buFont typeface="+mj-lt"/>
              <a:buAutoNum type="alphaLcParenR"/>
            </a:pPr>
            <a:r>
              <a:rPr lang="en-US" dirty="0" err="1">
                <a:latin typeface="+mn-lt"/>
              </a:rPr>
              <a:t>M</a:t>
            </a:r>
            <a:r>
              <a:rPr lang="en-US" baseline="-25000" dirty="0" err="1">
                <a:latin typeface="+mn-lt"/>
              </a:rPr>
              <a:t>min</a:t>
            </a:r>
            <a:r>
              <a:rPr lang="en-US" dirty="0">
                <a:latin typeface="+mn-lt"/>
              </a:rPr>
              <a:t> = D</a:t>
            </a:r>
            <a:r>
              <a:rPr lang="en-US" baseline="-25000" dirty="0">
                <a:latin typeface="+mn-lt"/>
              </a:rPr>
              <a:t>O</a:t>
            </a:r>
            <a:r>
              <a:rPr lang="en-US" dirty="0">
                <a:latin typeface="+mn-lt"/>
              </a:rPr>
              <a:t>/D</a:t>
            </a:r>
            <a:r>
              <a:rPr lang="en-US" baseline="-25000" dirty="0">
                <a:latin typeface="+mn-lt"/>
              </a:rPr>
              <a:t>ep</a:t>
            </a:r>
            <a:r>
              <a:rPr lang="en-US" dirty="0">
                <a:latin typeface="+mn-lt"/>
              </a:rPr>
              <a:t> = 80/7 = </a:t>
            </a:r>
            <a:r>
              <a:rPr lang="en-US" b="1" dirty="0">
                <a:latin typeface="+mn-lt"/>
              </a:rPr>
              <a:t>11.4</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hmm... </a:t>
            </a:r>
            <a:r>
              <a:rPr lang="en-US" sz="2000" dirty="0" smtClean="0">
                <a:solidFill>
                  <a:schemeClr val="bg2">
                    <a:lumMod val="75000"/>
                  </a:schemeClr>
                </a:solidFill>
                <a:latin typeface="+mn-lt"/>
              </a:rPr>
              <a:t>about the same as binoculars?)</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a:t>
            </a:r>
            <a:r>
              <a:rPr lang="en-US" b="1" dirty="0">
                <a:latin typeface="+mn-lt"/>
              </a:rPr>
              <a:t>100%</a:t>
            </a:r>
            <a:r>
              <a:rPr lang="en-US" dirty="0">
                <a:latin typeface="+mn-lt"/>
              </a:rPr>
              <a:t> </a:t>
            </a:r>
            <a:r>
              <a:rPr lang="en-US" sz="2000" dirty="0">
                <a:solidFill>
                  <a:schemeClr val="bg2">
                    <a:lumMod val="75000"/>
                  </a:schemeClr>
                </a:solidFill>
                <a:latin typeface="+mn-lt"/>
              </a:rPr>
              <a:t>since we are at minimum magnification. </a:t>
            </a:r>
          </a:p>
        </p:txBody>
      </p:sp>
    </p:spTree>
    <p:extLst>
      <p:ext uri="{BB962C8B-B14F-4D97-AF65-F5344CB8AC3E}">
        <p14:creationId xmlns:p14="http://schemas.microsoft.com/office/powerpoint/2010/main" val="2612154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26 mm Eyepiece </a:t>
            </a:r>
          </a:p>
        </p:txBody>
      </p:sp>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95401"/>
            <a:ext cx="1104900" cy="16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2149257"/>
            <a:ext cx="6934200" cy="3108543"/>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b="1" dirty="0">
                <a:latin typeface="+mn-lt"/>
              </a:rPr>
              <a:t>26mm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call </a:t>
            </a:r>
            <a:r>
              <a:rPr lang="en-US" sz="2000" dirty="0">
                <a:solidFill>
                  <a:schemeClr val="bg2">
                    <a:lumMod val="75000"/>
                  </a:schemeClr>
                </a:solidFill>
                <a:latin typeface="+mn-lt"/>
              </a:rPr>
              <a:t>it 25mm to calculate </a:t>
            </a:r>
            <a:r>
              <a:rPr lang="en-US" sz="2000" dirty="0" smtClean="0">
                <a:solidFill>
                  <a:schemeClr val="bg2">
                    <a:lumMod val="75000"/>
                  </a:schemeClr>
                </a:solidFill>
                <a:latin typeface="+mn-lt"/>
              </a:rPr>
              <a:t>faster, </a:t>
            </a:r>
            <a:r>
              <a:rPr lang="en-US" sz="2000" dirty="0">
                <a:solidFill>
                  <a:schemeClr val="bg2">
                    <a:lumMod val="75000"/>
                  </a:schemeClr>
                </a:solidFill>
                <a:latin typeface="+mn-lt"/>
              </a:rPr>
              <a:t>only </a:t>
            </a:r>
            <a:r>
              <a:rPr lang="en-US" sz="2000" dirty="0" smtClean="0">
                <a:solidFill>
                  <a:schemeClr val="bg2">
                    <a:lumMod val="75000"/>
                  </a:schemeClr>
                </a:solidFill>
                <a:latin typeface="+mn-lt"/>
              </a:rPr>
              <a:t>4</a:t>
            </a:r>
            <a:r>
              <a:rPr lang="en-US" sz="2000" dirty="0">
                <a:solidFill>
                  <a:schemeClr val="bg2">
                    <a:lumMod val="75000"/>
                  </a:schemeClr>
                </a:solidFill>
                <a:latin typeface="+mn-lt"/>
              </a:rPr>
              <a:t>% error.</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25/5 = </a:t>
            </a:r>
            <a:r>
              <a:rPr lang="en-US" b="1" dirty="0">
                <a:latin typeface="+mn-lt"/>
              </a:rPr>
              <a:t>5mm</a:t>
            </a:r>
          </a:p>
          <a:p>
            <a:pPr marL="457200" indent="-457200">
              <a:spcBef>
                <a:spcPts val="2400"/>
              </a:spcBef>
              <a:buFont typeface="+mj-lt"/>
              <a:buAutoNum type="alphaLcParenR"/>
            </a:pPr>
            <a:r>
              <a:rPr lang="en-US" dirty="0">
                <a:latin typeface="+mn-lt"/>
              </a:rPr>
              <a:t>M = D</a:t>
            </a:r>
            <a:r>
              <a:rPr lang="en-US" baseline="-25000" dirty="0">
                <a:latin typeface="+mn-lt"/>
              </a:rPr>
              <a:t>O</a:t>
            </a:r>
            <a:r>
              <a:rPr lang="en-US" dirty="0">
                <a:latin typeface="+mn-lt"/>
              </a:rPr>
              <a:t>/D</a:t>
            </a:r>
            <a:r>
              <a:rPr lang="en-US" baseline="-25000" dirty="0">
                <a:latin typeface="+mn-lt"/>
              </a:rPr>
              <a:t>ep</a:t>
            </a:r>
            <a:r>
              <a:rPr lang="en-US" dirty="0">
                <a:latin typeface="+mn-lt"/>
              </a:rPr>
              <a:t> = 80/5 = </a:t>
            </a:r>
            <a:r>
              <a:rPr lang="en-US" b="1" dirty="0">
                <a:latin typeface="+mn-lt"/>
              </a:rPr>
              <a:t>16</a:t>
            </a: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2*5² = </a:t>
            </a:r>
            <a:r>
              <a:rPr lang="en-US" b="1" dirty="0">
                <a:latin typeface="+mn-lt"/>
              </a:rPr>
              <a:t>50%</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they picked the half-max brightness point)</a:t>
            </a:r>
          </a:p>
        </p:txBody>
      </p:sp>
      <p:sp>
        <p:nvSpPr>
          <p:cNvPr id="3" name="TextBox 2"/>
          <p:cNvSpPr txBox="1"/>
          <p:nvPr/>
        </p:nvSpPr>
        <p:spPr>
          <a:xfrm>
            <a:off x="899102" y="5410200"/>
            <a:ext cx="7518405"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 52°, </a:t>
            </a:r>
            <a:r>
              <a:rPr lang="en-US" b="0" i="1" dirty="0" err="1" smtClean="0">
                <a:solidFill>
                  <a:schemeClr val="bg1">
                    <a:lumMod val="50000"/>
                  </a:schemeClr>
                </a:solidFill>
              </a:rPr>
              <a:t>FOV</a:t>
            </a:r>
            <a:r>
              <a:rPr lang="en-US" b="0" i="1" baseline="-25000" dirty="0" err="1" smtClean="0">
                <a:solidFill>
                  <a:schemeClr val="bg1">
                    <a:lumMod val="50000"/>
                  </a:schemeClr>
                </a:solidFill>
              </a:rPr>
              <a:t>scope</a:t>
            </a:r>
            <a:r>
              <a:rPr lang="en-US" b="0" i="1" dirty="0" smtClean="0">
                <a:solidFill>
                  <a:schemeClr val="bg1">
                    <a:lumMod val="50000"/>
                  </a:schemeClr>
                </a:solidFill>
              </a:rPr>
              <a:t> = 52/16 = </a:t>
            </a:r>
            <a:r>
              <a:rPr lang="en-US" b="1" i="1" dirty="0" smtClean="0">
                <a:solidFill>
                  <a:schemeClr val="bg1">
                    <a:lumMod val="50000"/>
                  </a:schemeClr>
                </a:solidFill>
              </a:rPr>
              <a:t>3.25°</a:t>
            </a:r>
          </a:p>
        </p:txBody>
      </p:sp>
      <p:sp>
        <p:nvSpPr>
          <p:cNvPr id="7" name="TextBox 6"/>
          <p:cNvSpPr txBox="1"/>
          <p:nvPr/>
        </p:nvSpPr>
        <p:spPr>
          <a:xfrm>
            <a:off x="899102" y="5876330"/>
            <a:ext cx="7452681" cy="461665"/>
          </a:xfrm>
          <a:prstGeom prst="rect">
            <a:avLst/>
          </a:prstGeom>
          <a:noFill/>
        </p:spPr>
        <p:txBody>
          <a:bodyPr wrap="none" rtlCol="0">
            <a:spAutoFit/>
          </a:bodyPr>
          <a:lstStyle/>
          <a:p>
            <a:r>
              <a:rPr lang="en-US" b="0" i="1" dirty="0" smtClean="0">
                <a:solidFill>
                  <a:schemeClr val="bg1">
                    <a:lumMod val="50000"/>
                  </a:schemeClr>
                </a:solidFill>
              </a:rPr>
              <a:t>Extra credit: Resolution = 120/16 = </a:t>
            </a:r>
            <a:r>
              <a:rPr lang="en-US" b="1" i="1" dirty="0" smtClean="0">
                <a:solidFill>
                  <a:schemeClr val="bg1">
                    <a:lumMod val="50000"/>
                  </a:schemeClr>
                </a:solidFill>
              </a:rPr>
              <a:t>7.5</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spTree>
    <p:extLst>
      <p:ext uri="{BB962C8B-B14F-4D97-AF65-F5344CB8AC3E}">
        <p14:creationId xmlns:p14="http://schemas.microsoft.com/office/powerpoint/2010/main" val="7298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Meade ETX-80BB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9.7 mm Eyepiece </a:t>
            </a:r>
          </a:p>
        </p:txBody>
      </p:sp>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95401"/>
            <a:ext cx="1104900" cy="16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2152977"/>
            <a:ext cx="62484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9.7mm, </a:t>
            </a:r>
            <a:r>
              <a:rPr lang="en-US" dirty="0" smtClean="0">
                <a:latin typeface="+mn-lt"/>
              </a:rPr>
              <a:t/>
            </a:r>
            <a:br>
              <a:rPr lang="en-US" dirty="0" smtClean="0">
                <a:latin typeface="+mn-lt"/>
              </a:rPr>
            </a:br>
            <a:r>
              <a:rPr lang="en-US" sz="2000" dirty="0" smtClean="0">
                <a:solidFill>
                  <a:schemeClr val="bg2">
                    <a:lumMod val="75000"/>
                  </a:schemeClr>
                </a:solidFill>
                <a:latin typeface="+mn-lt"/>
              </a:rPr>
              <a:t>call </a:t>
            </a:r>
            <a:r>
              <a:rPr lang="en-US" sz="2000" dirty="0">
                <a:solidFill>
                  <a:schemeClr val="bg2">
                    <a:lumMod val="75000"/>
                  </a:schemeClr>
                </a:solidFill>
                <a:latin typeface="+mn-lt"/>
              </a:rPr>
              <a:t>it 10mm since that's clearly easier to calculate with only a 3% error.</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10/5 = </a:t>
            </a:r>
            <a:r>
              <a:rPr lang="en-US" b="1" dirty="0">
                <a:latin typeface="+mn-lt"/>
              </a:rPr>
              <a:t>2mm</a:t>
            </a:r>
          </a:p>
          <a:p>
            <a:pPr marL="457200" indent="-457200">
              <a:spcBef>
                <a:spcPts val="2400"/>
              </a:spcBef>
              <a:buFont typeface="+mj-lt"/>
              <a:buAutoNum type="alphaLcParenR"/>
            </a:pPr>
            <a:r>
              <a:rPr lang="en-US" dirty="0">
                <a:latin typeface="+mn-lt"/>
              </a:rPr>
              <a:t>M = D</a:t>
            </a:r>
            <a:r>
              <a:rPr lang="en-US" baseline="-25000" dirty="0">
                <a:latin typeface="+mn-lt"/>
              </a:rPr>
              <a:t>O</a:t>
            </a:r>
            <a:r>
              <a:rPr lang="en-US" dirty="0">
                <a:latin typeface="+mn-lt"/>
              </a:rPr>
              <a:t>/D</a:t>
            </a:r>
            <a:r>
              <a:rPr lang="en-US" baseline="-25000" dirty="0">
                <a:latin typeface="+mn-lt"/>
              </a:rPr>
              <a:t>ep</a:t>
            </a:r>
            <a:r>
              <a:rPr lang="en-US" dirty="0">
                <a:latin typeface="+mn-lt"/>
              </a:rPr>
              <a:t> = 80/2 = </a:t>
            </a:r>
            <a:r>
              <a:rPr lang="en-US" b="1" dirty="0">
                <a:latin typeface="+mn-lt"/>
              </a:rPr>
              <a:t>40</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they picked the half-max magnification point)</a:t>
            </a: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2*2² = </a:t>
            </a:r>
            <a:r>
              <a:rPr lang="en-US" b="1" dirty="0">
                <a:latin typeface="+mn-lt"/>
              </a:rPr>
              <a:t>8%</a:t>
            </a:r>
            <a:r>
              <a:rPr lang="en-US" dirty="0">
                <a:latin typeface="+mn-lt"/>
              </a:rPr>
              <a:t> </a:t>
            </a:r>
            <a:endParaRPr lang="en-US" sz="2000" dirty="0">
              <a:solidFill>
                <a:schemeClr val="bg2">
                  <a:lumMod val="75000"/>
                </a:schemeClr>
              </a:solidFill>
              <a:latin typeface="+mn-lt"/>
            </a:endParaRPr>
          </a:p>
        </p:txBody>
      </p:sp>
      <p:sp>
        <p:nvSpPr>
          <p:cNvPr id="6" name="TextBox 5"/>
          <p:cNvSpPr txBox="1"/>
          <p:nvPr/>
        </p:nvSpPr>
        <p:spPr>
          <a:xfrm>
            <a:off x="899102" y="5701605"/>
            <a:ext cx="7380547"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 52°, </a:t>
            </a:r>
            <a:r>
              <a:rPr lang="en-US" b="0" i="1" dirty="0" err="1" smtClean="0">
                <a:solidFill>
                  <a:schemeClr val="bg1">
                    <a:lumMod val="50000"/>
                  </a:schemeClr>
                </a:solidFill>
              </a:rPr>
              <a:t>FOV</a:t>
            </a:r>
            <a:r>
              <a:rPr lang="en-US" b="0" i="1" baseline="-25000" dirty="0" err="1" smtClean="0">
                <a:solidFill>
                  <a:schemeClr val="bg1">
                    <a:lumMod val="50000"/>
                  </a:schemeClr>
                </a:solidFill>
              </a:rPr>
              <a:t>scope</a:t>
            </a:r>
            <a:r>
              <a:rPr lang="en-US" b="0" i="1" dirty="0" smtClean="0">
                <a:solidFill>
                  <a:schemeClr val="bg1">
                    <a:lumMod val="50000"/>
                  </a:schemeClr>
                </a:solidFill>
              </a:rPr>
              <a:t> = 52/40 = </a:t>
            </a:r>
            <a:r>
              <a:rPr lang="en-US" b="1" i="1" dirty="0" smtClean="0">
                <a:solidFill>
                  <a:schemeClr val="bg1">
                    <a:lumMod val="50000"/>
                  </a:schemeClr>
                </a:solidFill>
              </a:rPr>
              <a:t>1.3°</a:t>
            </a:r>
          </a:p>
        </p:txBody>
      </p:sp>
      <p:sp>
        <p:nvSpPr>
          <p:cNvPr id="7" name="TextBox 6"/>
          <p:cNvSpPr txBox="1"/>
          <p:nvPr/>
        </p:nvSpPr>
        <p:spPr>
          <a:xfrm>
            <a:off x="899102" y="6167735"/>
            <a:ext cx="7237879" cy="461665"/>
          </a:xfrm>
          <a:prstGeom prst="rect">
            <a:avLst/>
          </a:prstGeom>
          <a:noFill/>
        </p:spPr>
        <p:txBody>
          <a:bodyPr wrap="none" rtlCol="0">
            <a:spAutoFit/>
          </a:bodyPr>
          <a:lstStyle/>
          <a:p>
            <a:r>
              <a:rPr lang="en-US" b="0" i="1" dirty="0" smtClean="0">
                <a:solidFill>
                  <a:schemeClr val="bg1">
                    <a:lumMod val="50000"/>
                  </a:schemeClr>
                </a:solidFill>
              </a:rPr>
              <a:t>Extra credit: Resolution = 120/40 = </a:t>
            </a:r>
            <a:r>
              <a:rPr lang="en-US" b="1" i="1" dirty="0" smtClean="0">
                <a:solidFill>
                  <a:schemeClr val="bg1">
                    <a:lumMod val="50000"/>
                  </a:schemeClr>
                </a:solidFill>
              </a:rPr>
              <a:t>3</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spTree>
    <p:extLst>
      <p:ext uri="{BB962C8B-B14F-4D97-AF65-F5344CB8AC3E}">
        <p14:creationId xmlns:p14="http://schemas.microsoft.com/office/powerpoint/2010/main" val="190135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114 EQ </a:t>
            </a:r>
            <a:r>
              <a:rPr lang="en-US" sz="2800" b="1" dirty="0" smtClean="0"/>
              <a:t>Reflector</a:t>
            </a:r>
            <a:endParaRPr lang="en-US" sz="2800" b="1" dirty="0"/>
          </a:p>
        </p:txBody>
      </p:sp>
      <p:sp>
        <p:nvSpPr>
          <p:cNvPr id="4" name="Content Placeholder 3"/>
          <p:cNvSpPr>
            <a:spLocks noGrp="1"/>
          </p:cNvSpPr>
          <p:nvPr>
            <p:ph idx="1"/>
          </p:nvPr>
        </p:nvSpPr>
        <p:spPr/>
        <p:txBody>
          <a:bodyPr/>
          <a:lstStyle/>
          <a:p>
            <a:r>
              <a:rPr lang="en-US" dirty="0" smtClean="0"/>
              <a:t>Scope Properties</a:t>
            </a:r>
          </a:p>
          <a:p>
            <a:pPr lvl="1">
              <a:spcBef>
                <a:spcPts val="1800"/>
              </a:spcBef>
            </a:pPr>
            <a:r>
              <a:rPr lang="pt-BR" sz="2400" dirty="0">
                <a:solidFill>
                  <a:schemeClr val="bg2">
                    <a:lumMod val="75000"/>
                  </a:schemeClr>
                </a:solidFill>
              </a:rPr>
              <a:t>D</a:t>
            </a:r>
            <a:r>
              <a:rPr lang="pt-BR" sz="2400" baseline="-25000" dirty="0">
                <a:solidFill>
                  <a:schemeClr val="bg2">
                    <a:lumMod val="75000"/>
                  </a:schemeClr>
                </a:solidFill>
              </a:rPr>
              <a:t>O</a:t>
            </a:r>
            <a:r>
              <a:rPr lang="pt-BR" sz="2400" dirty="0">
                <a:solidFill>
                  <a:schemeClr val="bg2">
                    <a:lumMod val="75000"/>
                  </a:schemeClr>
                </a:solidFill>
              </a:rPr>
              <a:t> = </a:t>
            </a:r>
            <a:r>
              <a:rPr lang="pt-BR" sz="2400" b="1" dirty="0" smtClean="0">
                <a:solidFill>
                  <a:schemeClr val="bg2">
                    <a:lumMod val="75000"/>
                  </a:schemeClr>
                </a:solidFill>
              </a:rPr>
              <a:t>114mm</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f</a:t>
            </a:r>
            <a:r>
              <a:rPr lang="pt-BR" sz="2400" baseline="-25000" dirty="0">
                <a:solidFill>
                  <a:schemeClr val="bg2">
                    <a:lumMod val="75000"/>
                  </a:schemeClr>
                </a:solidFill>
              </a:rPr>
              <a:t>R</a:t>
            </a:r>
            <a:r>
              <a:rPr lang="pt-BR" sz="2400" dirty="0">
                <a:solidFill>
                  <a:schemeClr val="bg2">
                    <a:lumMod val="75000"/>
                  </a:schemeClr>
                </a:solidFill>
              </a:rPr>
              <a:t> = </a:t>
            </a:r>
            <a:r>
              <a:rPr lang="pt-BR" sz="2400" b="1" dirty="0" smtClean="0">
                <a:solidFill>
                  <a:schemeClr val="bg2">
                    <a:lumMod val="75000"/>
                  </a:schemeClr>
                </a:solidFill>
              </a:rPr>
              <a:t>9</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P</a:t>
            </a:r>
            <a:r>
              <a:rPr lang="pt-BR" sz="2400" baseline="-25000" dirty="0">
                <a:solidFill>
                  <a:schemeClr val="bg2">
                    <a:lumMod val="75000"/>
                  </a:schemeClr>
                </a:solidFill>
              </a:rPr>
              <a:t>R</a:t>
            </a:r>
            <a:r>
              <a:rPr lang="pt-BR" sz="2400" dirty="0">
                <a:solidFill>
                  <a:schemeClr val="bg2">
                    <a:lumMod val="75000"/>
                  </a:schemeClr>
                </a:solidFill>
              </a:rPr>
              <a:t> = 120/D</a:t>
            </a:r>
            <a:r>
              <a:rPr lang="pt-BR" sz="2400" baseline="-25000" dirty="0">
                <a:solidFill>
                  <a:schemeClr val="bg2">
                    <a:lumMod val="75000"/>
                  </a:schemeClr>
                </a:solidFill>
              </a:rPr>
              <a:t>O</a:t>
            </a:r>
            <a:r>
              <a:rPr lang="pt-BR" sz="2400" dirty="0">
                <a:solidFill>
                  <a:schemeClr val="bg2">
                    <a:lumMod val="75000"/>
                  </a:schemeClr>
                </a:solidFill>
              </a:rPr>
              <a:t> = </a:t>
            </a:r>
            <a:r>
              <a:rPr lang="pt-BR" sz="2400" dirty="0" smtClean="0">
                <a:solidFill>
                  <a:schemeClr val="bg2">
                    <a:lumMod val="75000"/>
                  </a:schemeClr>
                </a:solidFill>
              </a:rPr>
              <a:t>120/114 </a:t>
            </a:r>
            <a:br>
              <a:rPr lang="pt-BR" sz="2400" dirty="0" smtClean="0">
                <a:solidFill>
                  <a:schemeClr val="bg2">
                    <a:lumMod val="75000"/>
                  </a:schemeClr>
                </a:solidFill>
              </a:rPr>
            </a:br>
            <a:r>
              <a:rPr lang="pt-BR" sz="2400" dirty="0" smtClean="0">
                <a:solidFill>
                  <a:schemeClr val="bg2">
                    <a:lumMod val="75000"/>
                  </a:schemeClr>
                </a:solidFill>
              </a:rPr>
              <a:t>= </a:t>
            </a:r>
            <a:r>
              <a:rPr lang="pt-BR" sz="2400" b="1" dirty="0" smtClean="0">
                <a:solidFill>
                  <a:schemeClr val="bg2">
                    <a:lumMod val="75000"/>
                  </a:schemeClr>
                </a:solidFill>
              </a:rPr>
              <a:t>1.1 </a:t>
            </a:r>
            <a:r>
              <a:rPr lang="pt-BR" sz="2400" b="1" dirty="0">
                <a:solidFill>
                  <a:schemeClr val="bg2">
                    <a:lumMod val="75000"/>
                  </a:schemeClr>
                </a:solidFill>
              </a:rPr>
              <a:t>arc-seconds</a:t>
            </a:r>
          </a:p>
          <a:p>
            <a:pPr lvl="1">
              <a:spcBef>
                <a:spcPts val="1800"/>
              </a:spcBef>
            </a:pPr>
            <a:r>
              <a:rPr lang="pt-BR" sz="2400" dirty="0">
                <a:solidFill>
                  <a:schemeClr val="bg2">
                    <a:lumMod val="75000"/>
                  </a:schemeClr>
                </a:solidFill>
              </a:rPr>
              <a:t>L</a:t>
            </a:r>
            <a:r>
              <a:rPr lang="pt-BR" sz="2400" baseline="-25000" dirty="0">
                <a:solidFill>
                  <a:schemeClr val="bg2">
                    <a:lumMod val="75000"/>
                  </a:schemeClr>
                </a:solidFill>
              </a:rPr>
              <a:t>mag</a:t>
            </a:r>
            <a:r>
              <a:rPr lang="pt-BR" sz="2400" dirty="0">
                <a:solidFill>
                  <a:schemeClr val="bg2">
                    <a:lumMod val="75000"/>
                  </a:schemeClr>
                </a:solidFill>
              </a:rPr>
              <a:t> = 2 + 5 log(D</a:t>
            </a:r>
            <a:r>
              <a:rPr lang="pt-BR" sz="2400" baseline="-25000" dirty="0">
                <a:solidFill>
                  <a:schemeClr val="bg2">
                    <a:lumMod val="75000"/>
                  </a:schemeClr>
                </a:solidFill>
              </a:rPr>
              <a:t>O</a:t>
            </a:r>
            <a:r>
              <a:rPr lang="pt-BR" sz="2400" dirty="0">
                <a:solidFill>
                  <a:schemeClr val="bg2">
                    <a:lumMod val="75000"/>
                  </a:schemeClr>
                </a:solidFill>
              </a:rPr>
              <a:t>)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dirty="0">
                <a:solidFill>
                  <a:schemeClr val="bg2">
                    <a:lumMod val="75000"/>
                  </a:schemeClr>
                </a:solidFill>
              </a:rPr>
              <a:t>2 + 5 log(80) = </a:t>
            </a:r>
            <a:r>
              <a:rPr lang="pt-BR" sz="2400" b="1" dirty="0" smtClean="0">
                <a:solidFill>
                  <a:schemeClr val="bg2">
                    <a:lumMod val="75000"/>
                  </a:schemeClr>
                </a:solidFill>
              </a:rPr>
              <a:t>12.3</a:t>
            </a:r>
            <a:endParaRPr lang="en-US" sz="2400" b="1" dirty="0">
              <a:solidFill>
                <a:schemeClr val="bg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371600"/>
            <a:ext cx="3429000" cy="3429000"/>
          </a:xfrm>
          <a:prstGeom prst="rect">
            <a:avLst/>
          </a:prstGeom>
        </p:spPr>
      </p:pic>
    </p:spTree>
    <p:extLst>
      <p:ext uri="{BB962C8B-B14F-4D97-AF65-F5344CB8AC3E}">
        <p14:creationId xmlns:p14="http://schemas.microsoft.com/office/powerpoint/2010/main" val="2050540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Max Magnification </a:t>
            </a:r>
          </a:p>
        </p:txBody>
      </p:sp>
      <p:sp>
        <p:nvSpPr>
          <p:cNvPr id="5" name="TextBox 4"/>
          <p:cNvSpPr txBox="1"/>
          <p:nvPr/>
        </p:nvSpPr>
        <p:spPr>
          <a:xfrm>
            <a:off x="1295400" y="2151489"/>
            <a:ext cx="60198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M</a:t>
            </a:r>
            <a:r>
              <a:rPr lang="en-US" baseline="-25000" dirty="0" err="1">
                <a:latin typeface="+mn-lt"/>
              </a:rPr>
              <a:t>max</a:t>
            </a:r>
            <a:r>
              <a:rPr lang="en-US" dirty="0">
                <a:latin typeface="+mn-lt"/>
              </a:rPr>
              <a:t> = D</a:t>
            </a:r>
            <a:r>
              <a:rPr lang="en-US" baseline="-25000" dirty="0">
                <a:latin typeface="+mn-lt"/>
              </a:rPr>
              <a:t>O</a:t>
            </a:r>
            <a:r>
              <a:rPr lang="en-US" dirty="0">
                <a:latin typeface="+mn-lt"/>
              </a:rPr>
              <a:t> = </a:t>
            </a:r>
            <a:r>
              <a:rPr lang="en-US" b="1" dirty="0" smtClean="0">
                <a:latin typeface="+mn-lt"/>
              </a:rPr>
              <a:t>114</a:t>
            </a:r>
            <a:r>
              <a:rPr lang="en-US" dirty="0">
                <a:latin typeface="+mn-lt"/>
              </a:rPr>
              <a:t> </a:t>
            </a:r>
            <a:r>
              <a:rPr lang="en-US" sz="2000" dirty="0">
                <a:solidFill>
                  <a:schemeClr val="bg2">
                    <a:lumMod val="75000"/>
                  </a:schemeClr>
                </a:solidFill>
                <a:latin typeface="+mn-lt"/>
              </a:rPr>
              <a:t>is within atmosphere limits</a:t>
            </a: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D</a:t>
            </a:r>
            <a:r>
              <a:rPr lang="en-US" baseline="-25000" dirty="0">
                <a:latin typeface="+mn-lt"/>
              </a:rPr>
              <a:t>O</a:t>
            </a:r>
            <a:r>
              <a:rPr lang="en-US" dirty="0">
                <a:latin typeface="+mn-lt"/>
              </a:rPr>
              <a:t>/M = </a:t>
            </a:r>
            <a:r>
              <a:rPr lang="en-US" dirty="0" smtClean="0">
                <a:latin typeface="+mn-lt"/>
              </a:rPr>
              <a:t>114/114 </a:t>
            </a:r>
            <a:r>
              <a:rPr lang="en-US" dirty="0">
                <a:latin typeface="+mn-lt"/>
              </a:rPr>
              <a:t>= </a:t>
            </a:r>
            <a:r>
              <a:rPr lang="en-US" b="1" dirty="0">
                <a:latin typeface="+mn-lt"/>
              </a:rPr>
              <a:t>1mm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because we are at max magnification, not limited by the atmosphere)</a:t>
            </a:r>
            <a:endParaRPr lang="en-US"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D</a:t>
            </a:r>
            <a:r>
              <a:rPr lang="en-US" baseline="-25000" dirty="0">
                <a:latin typeface="+mn-lt"/>
              </a:rPr>
              <a:t>ep</a:t>
            </a:r>
            <a:r>
              <a:rPr lang="en-US" dirty="0">
                <a:latin typeface="+mn-lt"/>
              </a:rPr>
              <a:t> * </a:t>
            </a:r>
            <a:r>
              <a:rPr lang="en-US" dirty="0" err="1">
                <a:latin typeface="+mn-lt"/>
              </a:rPr>
              <a:t>f</a:t>
            </a:r>
            <a:r>
              <a:rPr lang="en-US" baseline="-25000" dirty="0" err="1">
                <a:latin typeface="+mn-lt"/>
              </a:rPr>
              <a:t>R</a:t>
            </a:r>
            <a:r>
              <a:rPr lang="en-US" dirty="0">
                <a:latin typeface="+mn-lt"/>
              </a:rPr>
              <a:t> = </a:t>
            </a:r>
            <a:r>
              <a:rPr lang="en-US" dirty="0" smtClean="0">
                <a:latin typeface="+mn-lt"/>
              </a:rPr>
              <a:t>1*9 </a:t>
            </a:r>
            <a:r>
              <a:rPr lang="en-US" dirty="0">
                <a:latin typeface="+mn-lt"/>
              </a:rPr>
              <a:t>= </a:t>
            </a:r>
            <a:r>
              <a:rPr lang="en-US" b="1" dirty="0" smtClean="0">
                <a:latin typeface="+mn-lt"/>
              </a:rPr>
              <a:t>9mm</a:t>
            </a:r>
            <a:endParaRPr lang="en-US" dirty="0">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2*1² = </a:t>
            </a:r>
            <a:r>
              <a:rPr lang="en-US" b="1" dirty="0">
                <a:latin typeface="+mn-lt"/>
              </a:rPr>
              <a:t>2%</a:t>
            </a:r>
            <a:r>
              <a:rPr lang="en-US" dirty="0">
                <a:latin typeface="+mn-lt"/>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371600"/>
            <a:ext cx="1447800" cy="1447800"/>
          </a:xfrm>
          <a:prstGeom prst="rect">
            <a:avLst/>
          </a:prstGeom>
        </p:spPr>
      </p:pic>
    </p:spTree>
    <p:extLst>
      <p:ext uri="{BB962C8B-B14F-4D97-AF65-F5344CB8AC3E}">
        <p14:creationId xmlns:p14="http://schemas.microsoft.com/office/powerpoint/2010/main" val="2489298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Operating Points</a:t>
            </a:r>
            <a:endParaRPr lang="en-US" dirty="0"/>
          </a:p>
        </p:txBody>
      </p:sp>
      <p:sp>
        <p:nvSpPr>
          <p:cNvPr id="4" name="Content Placeholder 3"/>
          <p:cNvSpPr>
            <a:spLocks noGrp="1"/>
          </p:cNvSpPr>
          <p:nvPr>
            <p:ph idx="1"/>
          </p:nvPr>
        </p:nvSpPr>
        <p:spPr/>
        <p:txBody>
          <a:bodyPr/>
          <a:lstStyle/>
          <a:p>
            <a:r>
              <a:rPr lang="en-US" dirty="0" smtClean="0"/>
              <a:t>Max Brightness</a:t>
            </a:r>
          </a:p>
        </p:txBody>
      </p:sp>
      <p:sp>
        <p:nvSpPr>
          <p:cNvPr id="5" name="TextBox 4"/>
          <p:cNvSpPr txBox="1"/>
          <p:nvPr/>
        </p:nvSpPr>
        <p:spPr>
          <a:xfrm>
            <a:off x="1295400" y="2125740"/>
            <a:ext cx="6934200" cy="2862322"/>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dirty="0" smtClean="0">
                <a:latin typeface="+mn-lt"/>
              </a:rPr>
              <a:t>7</a:t>
            </a:r>
            <a:r>
              <a:rPr lang="en-US" sz="1800" dirty="0">
                <a:solidFill>
                  <a:srgbClr val="40458C"/>
                </a:solidFill>
                <a:latin typeface="Tahoma"/>
              </a:rPr>
              <a:t>×</a:t>
            </a:r>
            <a:r>
              <a:rPr lang="en-US" dirty="0" smtClean="0">
                <a:latin typeface="+mn-lt"/>
              </a:rPr>
              <a:t>f</a:t>
            </a:r>
            <a:r>
              <a:rPr lang="en-US" baseline="-25000" dirty="0" smtClean="0">
                <a:latin typeface="+mn-lt"/>
              </a:rPr>
              <a:t>R</a:t>
            </a:r>
            <a:r>
              <a:rPr lang="en-US" dirty="0" smtClean="0">
                <a:latin typeface="+mn-lt"/>
              </a:rPr>
              <a:t> </a:t>
            </a:r>
            <a:r>
              <a:rPr lang="en-US" dirty="0">
                <a:latin typeface="+mn-lt"/>
              </a:rPr>
              <a:t>= </a:t>
            </a:r>
            <a:r>
              <a:rPr lang="en-US" dirty="0" smtClean="0">
                <a:latin typeface="+mn-lt"/>
              </a:rPr>
              <a:t>7</a:t>
            </a:r>
            <a:r>
              <a:rPr lang="en-US" sz="1800" dirty="0">
                <a:solidFill>
                  <a:srgbClr val="40458C"/>
                </a:solidFill>
                <a:latin typeface="Tahoma"/>
              </a:rPr>
              <a:t>×</a:t>
            </a:r>
            <a:r>
              <a:rPr lang="en-US" dirty="0" smtClean="0">
                <a:latin typeface="+mn-lt"/>
              </a:rPr>
              <a:t>9 = 63mm</a:t>
            </a:r>
            <a:r>
              <a:rPr lang="en-US" dirty="0">
                <a:latin typeface="+mn-lt"/>
              </a:rPr>
              <a:t/>
            </a:r>
            <a:br>
              <a:rPr lang="en-US" dirty="0">
                <a:latin typeface="+mn-lt"/>
              </a:rPr>
            </a:br>
            <a:r>
              <a:rPr lang="en-US" dirty="0" smtClean="0">
                <a:latin typeface="+mn-lt"/>
              </a:rPr>
              <a:t>can’t find this, so call it </a:t>
            </a:r>
            <a:r>
              <a:rPr lang="en-US" b="1" dirty="0" smtClean="0">
                <a:latin typeface="+mn-lt"/>
              </a:rPr>
              <a:t>40mm</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40/9 </a:t>
            </a:r>
            <a:r>
              <a:rPr lang="en-US" dirty="0">
                <a:latin typeface="+mn-lt"/>
              </a:rPr>
              <a:t>= </a:t>
            </a:r>
            <a:r>
              <a:rPr lang="en-US" b="1" dirty="0" smtClean="0">
                <a:latin typeface="+mn-lt"/>
              </a:rPr>
              <a:t>4.4mm</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M</a:t>
            </a:r>
            <a:r>
              <a:rPr lang="en-US" baseline="-25000" dirty="0" err="1">
                <a:latin typeface="+mn-lt"/>
              </a:rPr>
              <a:t>min</a:t>
            </a:r>
            <a:r>
              <a:rPr lang="en-US" dirty="0">
                <a:latin typeface="+mn-lt"/>
              </a:rPr>
              <a:t> =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114/4.4 ≈ </a:t>
            </a:r>
            <a:r>
              <a:rPr lang="en-US" b="1" dirty="0" smtClean="0">
                <a:latin typeface="+mn-lt"/>
              </a:rPr>
              <a:t>26</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a:t>
            </a:r>
            <a:r>
              <a:rPr lang="en-US" dirty="0" smtClean="0">
                <a:latin typeface="+mn-lt"/>
              </a:rPr>
              <a:t>2</a:t>
            </a:r>
            <a:r>
              <a:rPr lang="en-US" sz="1800" dirty="0" smtClean="0">
                <a:latin typeface="+mn-lt"/>
              </a:rPr>
              <a:t>×</a:t>
            </a:r>
            <a:r>
              <a:rPr lang="en-US" dirty="0" smtClean="0">
                <a:latin typeface="+mn-lt"/>
              </a:rPr>
              <a:t>Dep² </a:t>
            </a:r>
            <a:r>
              <a:rPr lang="en-US" dirty="0">
                <a:latin typeface="+mn-lt"/>
              </a:rPr>
              <a:t>= </a:t>
            </a:r>
            <a:r>
              <a:rPr lang="en-US" dirty="0" smtClean="0">
                <a:latin typeface="+mn-lt"/>
              </a:rPr>
              <a:t>2</a:t>
            </a:r>
            <a:r>
              <a:rPr lang="en-US" sz="1800" dirty="0">
                <a:latin typeface="Tahoma" panose="020B0604030504040204" pitchFamily="34" charset="0"/>
                <a:ea typeface="Tahoma" panose="020B0604030504040204" pitchFamily="34" charset="0"/>
                <a:cs typeface="Tahoma" panose="020B0604030504040204" pitchFamily="34" charset="0"/>
              </a:rPr>
              <a:t>×</a:t>
            </a:r>
            <a:r>
              <a:rPr lang="en-US" dirty="0" smtClean="0">
                <a:latin typeface="+mn-lt"/>
              </a:rPr>
              <a:t>4.4² </a:t>
            </a:r>
            <a:r>
              <a:rPr lang="en-US" dirty="0">
                <a:latin typeface="+mn-lt"/>
              </a:rPr>
              <a:t>≈ 40%</a:t>
            </a:r>
            <a:endParaRPr lang="en-US" sz="2000" dirty="0">
              <a:solidFill>
                <a:schemeClr val="bg2">
                  <a:lumMod val="75000"/>
                </a:schemeClr>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371600"/>
            <a:ext cx="1447800" cy="1447800"/>
          </a:xfrm>
          <a:prstGeom prst="rect">
            <a:avLst/>
          </a:prstGeom>
        </p:spPr>
      </p:pic>
    </p:spTree>
    <p:extLst>
      <p:ext uri="{BB962C8B-B14F-4D97-AF65-F5344CB8AC3E}">
        <p14:creationId xmlns:p14="http://schemas.microsoft.com/office/powerpoint/2010/main" val="2692852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Operating Points</a:t>
            </a:r>
            <a:endParaRPr lang="en-US" dirty="0"/>
          </a:p>
        </p:txBody>
      </p:sp>
      <p:sp>
        <p:nvSpPr>
          <p:cNvPr id="4" name="Content Placeholder 3"/>
          <p:cNvSpPr>
            <a:spLocks noGrp="1"/>
          </p:cNvSpPr>
          <p:nvPr>
            <p:ph idx="1"/>
          </p:nvPr>
        </p:nvSpPr>
        <p:spPr/>
        <p:txBody>
          <a:bodyPr/>
          <a:lstStyle/>
          <a:p>
            <a:r>
              <a:rPr lang="en-US" dirty="0" smtClean="0"/>
              <a:t>20 mm Eyepiece </a:t>
            </a:r>
          </a:p>
        </p:txBody>
      </p:sp>
      <p:sp>
        <p:nvSpPr>
          <p:cNvPr id="5" name="TextBox 4"/>
          <p:cNvSpPr txBox="1"/>
          <p:nvPr/>
        </p:nvSpPr>
        <p:spPr>
          <a:xfrm>
            <a:off x="1295400" y="2149257"/>
            <a:ext cx="6934200" cy="3108543"/>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b="1" dirty="0" smtClean="0">
                <a:latin typeface="+mn-lt"/>
              </a:rPr>
              <a:t>20mm</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20/9 </a:t>
            </a:r>
            <a:r>
              <a:rPr lang="en-US" dirty="0">
                <a:latin typeface="+mn-lt"/>
              </a:rPr>
              <a:t>= </a:t>
            </a:r>
            <a:r>
              <a:rPr lang="en-US" b="1" dirty="0" smtClean="0">
                <a:latin typeface="+mn-lt"/>
              </a:rPr>
              <a:t>2.2mm</a:t>
            </a:r>
            <a:endParaRPr lang="en-US" b="1" dirty="0">
              <a:latin typeface="+mn-lt"/>
            </a:endParaRPr>
          </a:p>
          <a:p>
            <a:pPr marL="457200" lvl="0" indent="-457200">
              <a:spcBef>
                <a:spcPts val="2400"/>
              </a:spcBef>
              <a:buFont typeface="+mj-lt"/>
              <a:buAutoNum type="alphaLcParenR"/>
            </a:pPr>
            <a:r>
              <a:rPr lang="en-US" dirty="0" smtClean="0">
                <a:latin typeface="+mn-lt"/>
              </a:rPr>
              <a:t>M = D</a:t>
            </a:r>
            <a:r>
              <a:rPr lang="en-US" baseline="-25000" dirty="0" smtClean="0">
                <a:latin typeface="+mn-lt"/>
              </a:rPr>
              <a:t>O</a:t>
            </a:r>
            <a:r>
              <a:rPr lang="en-US" dirty="0" smtClean="0">
                <a:latin typeface="+mn-lt"/>
              </a:rPr>
              <a:t>/D</a:t>
            </a:r>
            <a:r>
              <a:rPr lang="en-US" baseline="-25000" dirty="0" smtClean="0">
                <a:latin typeface="+mn-lt"/>
              </a:rPr>
              <a:t>ep</a:t>
            </a:r>
            <a:r>
              <a:rPr lang="en-US" dirty="0" smtClean="0">
                <a:latin typeface="+mn-lt"/>
              </a:rPr>
              <a:t> = 114/9 = </a:t>
            </a:r>
            <a:r>
              <a:rPr lang="en-US" b="1" dirty="0" smtClean="0">
                <a:latin typeface="+mn-lt"/>
              </a:rPr>
              <a:t>51</a:t>
            </a:r>
            <a:r>
              <a:rPr lang="en-US" dirty="0">
                <a:solidFill>
                  <a:srgbClr val="40458C"/>
                </a:solidFill>
                <a:latin typeface="Tahoma"/>
              </a:rPr>
              <a:t/>
            </a:r>
            <a:br>
              <a:rPr lang="en-US" dirty="0">
                <a:solidFill>
                  <a:srgbClr val="40458C"/>
                </a:solidFill>
                <a:latin typeface="Tahoma"/>
              </a:rPr>
            </a:br>
            <a:r>
              <a:rPr lang="en-US" sz="2000" dirty="0" smtClean="0">
                <a:solidFill>
                  <a:srgbClr val="B7C1EB">
                    <a:lumMod val="75000"/>
                  </a:srgbClr>
                </a:solidFill>
                <a:latin typeface="Tahoma"/>
              </a:rPr>
              <a:t>(pretty decent)</a:t>
            </a:r>
            <a:endParaRPr lang="en-US" b="1" dirty="0" smtClean="0">
              <a:latin typeface="+mn-lt"/>
            </a:endParaRPr>
          </a:p>
          <a:p>
            <a:pPr marL="457200" indent="-457200">
              <a:spcBef>
                <a:spcPts val="2400"/>
              </a:spcBef>
              <a:buFont typeface="+mj-lt"/>
              <a:buAutoNum type="alphaLcParenR"/>
            </a:pPr>
            <a:r>
              <a:rPr lang="en-US" dirty="0" smtClean="0">
                <a:latin typeface="+mn-lt"/>
              </a:rPr>
              <a:t>SB </a:t>
            </a:r>
            <a:r>
              <a:rPr lang="en-US" dirty="0">
                <a:latin typeface="+mn-lt"/>
              </a:rPr>
              <a:t>= </a:t>
            </a:r>
            <a:r>
              <a:rPr lang="en-US" dirty="0" smtClean="0">
                <a:latin typeface="+mn-lt"/>
              </a:rPr>
              <a:t>2</a:t>
            </a:r>
            <a:r>
              <a:rPr lang="en-US" sz="1800" dirty="0">
                <a:solidFill>
                  <a:srgbClr val="40458C"/>
                </a:solidFill>
                <a:latin typeface="Tahoma"/>
              </a:rPr>
              <a:t>×</a:t>
            </a:r>
            <a:r>
              <a:rPr lang="en-US" dirty="0" smtClean="0">
                <a:latin typeface="+mn-lt"/>
              </a:rPr>
              <a:t>D</a:t>
            </a:r>
            <a:r>
              <a:rPr lang="en-US" baseline="-25000" dirty="0" smtClean="0">
                <a:latin typeface="+mn-lt"/>
              </a:rPr>
              <a:t>ep</a:t>
            </a:r>
            <a:r>
              <a:rPr lang="en-US" dirty="0" smtClean="0">
                <a:latin typeface="+mn-lt"/>
              </a:rPr>
              <a:t>² </a:t>
            </a:r>
            <a:r>
              <a:rPr lang="en-US" dirty="0">
                <a:latin typeface="+mn-lt"/>
              </a:rPr>
              <a:t>= </a:t>
            </a:r>
            <a:r>
              <a:rPr lang="en-US" dirty="0" smtClean="0">
                <a:latin typeface="+mn-lt"/>
              </a:rPr>
              <a:t>2</a:t>
            </a:r>
            <a:r>
              <a:rPr lang="en-US" sz="1800" dirty="0">
                <a:solidFill>
                  <a:srgbClr val="40458C"/>
                </a:solidFill>
                <a:latin typeface="Tahoma"/>
              </a:rPr>
              <a:t>×</a:t>
            </a:r>
            <a:r>
              <a:rPr lang="en-US" dirty="0" smtClean="0">
                <a:latin typeface="+mn-lt"/>
              </a:rPr>
              <a:t>2.2² </a:t>
            </a:r>
            <a:r>
              <a:rPr lang="en-US" dirty="0">
                <a:latin typeface="+mn-lt"/>
              </a:rPr>
              <a:t>= </a:t>
            </a:r>
            <a:r>
              <a:rPr lang="en-US" b="1" dirty="0" smtClean="0">
                <a:latin typeface="+mn-lt"/>
              </a:rPr>
              <a:t>10%</a:t>
            </a:r>
            <a:r>
              <a:rPr lang="en-US" dirty="0" smtClean="0">
                <a:latin typeface="+mn-lt"/>
              </a:rPr>
              <a:t> </a:t>
            </a:r>
            <a:br>
              <a:rPr lang="en-US" dirty="0" smtClean="0">
                <a:latin typeface="+mn-lt"/>
              </a:rPr>
            </a:br>
            <a:r>
              <a:rPr lang="en-US" sz="2000" dirty="0" smtClean="0">
                <a:solidFill>
                  <a:schemeClr val="bg2">
                    <a:lumMod val="75000"/>
                  </a:schemeClr>
                </a:solidFill>
                <a:latin typeface="+mn-lt"/>
              </a:rPr>
              <a:t>(not horrible, not great for deep sky either)</a:t>
            </a:r>
            <a:endParaRPr lang="en-US" sz="2000" dirty="0">
              <a:solidFill>
                <a:schemeClr val="bg2">
                  <a:lumMod val="75000"/>
                </a:schemeClr>
              </a:solidFill>
              <a:latin typeface="+mn-lt"/>
            </a:endParaRPr>
          </a:p>
        </p:txBody>
      </p:sp>
      <p:sp>
        <p:nvSpPr>
          <p:cNvPr id="3" name="TextBox 2"/>
          <p:cNvSpPr txBox="1"/>
          <p:nvPr/>
        </p:nvSpPr>
        <p:spPr>
          <a:xfrm>
            <a:off x="899102" y="5410200"/>
            <a:ext cx="7010252"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 50°, </a:t>
            </a:r>
            <a:r>
              <a:rPr lang="en-US" b="0" i="1" dirty="0" err="1" smtClean="0">
                <a:solidFill>
                  <a:schemeClr val="bg1">
                    <a:lumMod val="50000"/>
                  </a:schemeClr>
                </a:solidFill>
              </a:rPr>
              <a:t>FOV</a:t>
            </a:r>
            <a:r>
              <a:rPr lang="en-US" b="0" i="1" baseline="-25000" dirty="0" err="1" smtClean="0">
                <a:solidFill>
                  <a:schemeClr val="bg1">
                    <a:lumMod val="50000"/>
                  </a:schemeClr>
                </a:solidFill>
              </a:rPr>
              <a:t>scope</a:t>
            </a:r>
            <a:r>
              <a:rPr lang="en-US" b="0" i="1" dirty="0" smtClean="0">
                <a:solidFill>
                  <a:schemeClr val="bg1">
                    <a:lumMod val="50000"/>
                  </a:schemeClr>
                </a:solidFill>
              </a:rPr>
              <a:t> = 50/51 = </a:t>
            </a:r>
            <a:r>
              <a:rPr lang="en-US" b="1" i="1" dirty="0" smtClean="0">
                <a:solidFill>
                  <a:schemeClr val="bg1">
                    <a:lumMod val="50000"/>
                  </a:schemeClr>
                </a:solidFill>
              </a:rPr>
              <a:t>1°</a:t>
            </a:r>
          </a:p>
        </p:txBody>
      </p:sp>
      <p:sp>
        <p:nvSpPr>
          <p:cNvPr id="7" name="TextBox 6"/>
          <p:cNvSpPr txBox="1"/>
          <p:nvPr/>
        </p:nvSpPr>
        <p:spPr>
          <a:xfrm>
            <a:off x="899102" y="5876330"/>
            <a:ext cx="7558479" cy="461665"/>
          </a:xfrm>
          <a:prstGeom prst="rect">
            <a:avLst/>
          </a:prstGeom>
          <a:noFill/>
        </p:spPr>
        <p:txBody>
          <a:bodyPr wrap="none" rtlCol="0">
            <a:spAutoFit/>
          </a:bodyPr>
          <a:lstStyle/>
          <a:p>
            <a:r>
              <a:rPr lang="en-US" b="0" i="1" dirty="0" smtClean="0">
                <a:solidFill>
                  <a:schemeClr val="bg1">
                    <a:lumMod val="50000"/>
                  </a:schemeClr>
                </a:solidFill>
              </a:rPr>
              <a:t>Extra credit: Resolution = 120/50 = </a:t>
            </a:r>
            <a:r>
              <a:rPr lang="en-US" b="1" i="1" dirty="0" smtClean="0">
                <a:solidFill>
                  <a:schemeClr val="bg1">
                    <a:lumMod val="50000"/>
                  </a:schemeClr>
                </a:solidFill>
              </a:rPr>
              <a:t>2.4</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371600"/>
            <a:ext cx="1447800" cy="1447800"/>
          </a:xfrm>
          <a:prstGeom prst="rect">
            <a:avLst/>
          </a:prstGeom>
        </p:spPr>
      </p:pic>
    </p:spTree>
    <p:extLst>
      <p:ext uri="{BB962C8B-B14F-4D97-AF65-F5344CB8AC3E}">
        <p14:creationId xmlns:p14="http://schemas.microsoft.com/office/powerpoint/2010/main" val="178926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err="1"/>
              <a:t>Celestron</a:t>
            </a:r>
            <a:r>
              <a:rPr lang="en-US" sz="2800" b="1" dirty="0"/>
              <a:t> </a:t>
            </a:r>
            <a:r>
              <a:rPr lang="en-US" sz="2800" b="1" dirty="0" err="1"/>
              <a:t>AstroMaster</a:t>
            </a:r>
            <a:r>
              <a:rPr lang="en-US" sz="2800" b="1" dirty="0"/>
              <a:t> Operating Points</a:t>
            </a:r>
            <a:endParaRPr lang="en-US" dirty="0"/>
          </a:p>
        </p:txBody>
      </p:sp>
      <p:sp>
        <p:nvSpPr>
          <p:cNvPr id="4" name="Content Placeholder 3"/>
          <p:cNvSpPr>
            <a:spLocks noGrp="1"/>
          </p:cNvSpPr>
          <p:nvPr>
            <p:ph idx="1"/>
          </p:nvPr>
        </p:nvSpPr>
        <p:spPr/>
        <p:txBody>
          <a:bodyPr/>
          <a:lstStyle/>
          <a:p>
            <a:r>
              <a:rPr lang="en-US" dirty="0" smtClean="0"/>
              <a:t>10 mm Eyepiece </a:t>
            </a:r>
          </a:p>
        </p:txBody>
      </p:sp>
      <p:sp>
        <p:nvSpPr>
          <p:cNvPr id="5" name="TextBox 4"/>
          <p:cNvSpPr txBox="1"/>
          <p:nvPr/>
        </p:nvSpPr>
        <p:spPr>
          <a:xfrm>
            <a:off x="1295400" y="2152977"/>
            <a:ext cx="6248400" cy="2800767"/>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b="1" dirty="0" smtClean="0">
                <a:latin typeface="+mn-lt"/>
              </a:rPr>
              <a:t>10mm</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10/9 </a:t>
            </a:r>
            <a:r>
              <a:rPr lang="en-US" dirty="0">
                <a:latin typeface="+mn-lt"/>
              </a:rPr>
              <a:t>= </a:t>
            </a:r>
            <a:r>
              <a:rPr lang="en-US" b="1" dirty="0" smtClean="0">
                <a:latin typeface="+mn-lt"/>
              </a:rPr>
              <a:t>1.1mm</a:t>
            </a:r>
            <a:endParaRPr lang="en-US" b="1" dirty="0">
              <a:latin typeface="+mn-lt"/>
            </a:endParaRPr>
          </a:p>
          <a:p>
            <a:pPr marL="457200" indent="-457200">
              <a:spcBef>
                <a:spcPts val="2400"/>
              </a:spcBef>
              <a:buFont typeface="+mj-lt"/>
              <a:buAutoNum type="alphaLcParenR"/>
            </a:pPr>
            <a:r>
              <a:rPr lang="en-US" dirty="0">
                <a:latin typeface="+mn-lt"/>
              </a:rPr>
              <a:t>M =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114/1.1 </a:t>
            </a:r>
            <a:r>
              <a:rPr lang="en-US" dirty="0">
                <a:latin typeface="+mn-lt"/>
              </a:rPr>
              <a:t>= </a:t>
            </a:r>
            <a:r>
              <a:rPr lang="en-US" b="1" dirty="0" smtClean="0">
                <a:latin typeface="+mn-lt"/>
              </a:rPr>
              <a:t>104</a:t>
            </a:r>
            <a:r>
              <a:rPr lang="en-US" dirty="0" smtClean="0">
                <a:latin typeface="+mn-lt"/>
              </a:rPr>
              <a:t> </a:t>
            </a:r>
            <a:br>
              <a:rPr lang="en-US" dirty="0" smtClean="0">
                <a:latin typeface="+mn-lt"/>
              </a:rPr>
            </a:br>
            <a:r>
              <a:rPr lang="en-US" sz="2000" dirty="0" smtClean="0">
                <a:solidFill>
                  <a:schemeClr val="bg2">
                    <a:lumMod val="75000"/>
                  </a:schemeClr>
                </a:solidFill>
                <a:latin typeface="+mn-lt"/>
              </a:rPr>
              <a:t>(slightly below max </a:t>
            </a:r>
            <a:r>
              <a:rPr lang="en-US" sz="2000" dirty="0">
                <a:solidFill>
                  <a:schemeClr val="bg2">
                    <a:lumMod val="75000"/>
                  </a:schemeClr>
                </a:solidFill>
                <a:latin typeface="+mn-lt"/>
              </a:rPr>
              <a:t>magnification point)</a:t>
            </a: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a:t>
            </a:r>
            <a:r>
              <a:rPr lang="en-US" dirty="0" smtClean="0">
                <a:latin typeface="+mn-lt"/>
              </a:rPr>
              <a:t>2*1.1² </a:t>
            </a:r>
            <a:r>
              <a:rPr lang="en-US" dirty="0">
                <a:latin typeface="+mn-lt"/>
              </a:rPr>
              <a:t>= </a:t>
            </a:r>
            <a:r>
              <a:rPr lang="en-US" b="1" dirty="0" smtClean="0">
                <a:latin typeface="+mn-lt"/>
              </a:rPr>
              <a:t>2.4%</a:t>
            </a:r>
            <a:r>
              <a:rPr lang="en-US" dirty="0" smtClean="0">
                <a:latin typeface="+mn-lt"/>
              </a:rPr>
              <a:t> </a:t>
            </a:r>
            <a:endParaRPr lang="en-US" sz="2000" dirty="0">
              <a:solidFill>
                <a:schemeClr val="bg2">
                  <a:lumMod val="75000"/>
                </a:schemeClr>
              </a:solidFill>
              <a:latin typeface="+mn-lt"/>
            </a:endParaRPr>
          </a:p>
        </p:txBody>
      </p:sp>
      <p:sp>
        <p:nvSpPr>
          <p:cNvPr id="6" name="TextBox 5"/>
          <p:cNvSpPr txBox="1"/>
          <p:nvPr/>
        </p:nvSpPr>
        <p:spPr>
          <a:xfrm>
            <a:off x="899102" y="5410200"/>
            <a:ext cx="7518405"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 50°, </a:t>
            </a:r>
            <a:r>
              <a:rPr lang="en-US" b="0" i="1" dirty="0" err="1" smtClean="0">
                <a:solidFill>
                  <a:schemeClr val="bg1">
                    <a:lumMod val="50000"/>
                  </a:schemeClr>
                </a:solidFill>
              </a:rPr>
              <a:t>FOV</a:t>
            </a:r>
            <a:r>
              <a:rPr lang="en-US" b="0" i="1" baseline="-25000" dirty="0" err="1" smtClean="0">
                <a:solidFill>
                  <a:schemeClr val="bg1">
                    <a:lumMod val="50000"/>
                  </a:schemeClr>
                </a:solidFill>
              </a:rPr>
              <a:t>scope</a:t>
            </a:r>
            <a:r>
              <a:rPr lang="en-US" b="0" i="1" dirty="0" smtClean="0">
                <a:solidFill>
                  <a:schemeClr val="bg1">
                    <a:lumMod val="50000"/>
                  </a:schemeClr>
                </a:solidFill>
              </a:rPr>
              <a:t> = 50/104 = </a:t>
            </a:r>
            <a:r>
              <a:rPr lang="en-US" b="1" i="1" dirty="0" smtClean="0">
                <a:solidFill>
                  <a:schemeClr val="bg1">
                    <a:lumMod val="50000"/>
                  </a:schemeClr>
                </a:solidFill>
              </a:rPr>
              <a:t>0.5°</a:t>
            </a:r>
          </a:p>
        </p:txBody>
      </p:sp>
      <p:sp>
        <p:nvSpPr>
          <p:cNvPr id="7" name="TextBox 6"/>
          <p:cNvSpPr txBox="1"/>
          <p:nvPr/>
        </p:nvSpPr>
        <p:spPr>
          <a:xfrm>
            <a:off x="899102" y="5876330"/>
            <a:ext cx="7696338" cy="461665"/>
          </a:xfrm>
          <a:prstGeom prst="rect">
            <a:avLst/>
          </a:prstGeom>
          <a:noFill/>
        </p:spPr>
        <p:txBody>
          <a:bodyPr wrap="none" rtlCol="0">
            <a:spAutoFit/>
          </a:bodyPr>
          <a:lstStyle/>
          <a:p>
            <a:r>
              <a:rPr lang="en-US" b="0" i="1" dirty="0" smtClean="0">
                <a:solidFill>
                  <a:schemeClr val="bg1">
                    <a:lumMod val="50000"/>
                  </a:schemeClr>
                </a:solidFill>
              </a:rPr>
              <a:t>Extra credit: Resolution = 120/104 = </a:t>
            </a:r>
            <a:r>
              <a:rPr lang="en-US" b="1" i="1" dirty="0" smtClean="0">
                <a:solidFill>
                  <a:schemeClr val="bg1">
                    <a:lumMod val="50000"/>
                  </a:schemeClr>
                </a:solidFill>
              </a:rPr>
              <a:t>1.2</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371600"/>
            <a:ext cx="1447800" cy="1447800"/>
          </a:xfrm>
          <a:prstGeom prst="rect">
            <a:avLst/>
          </a:prstGeom>
        </p:spPr>
      </p:pic>
    </p:spTree>
    <p:extLst>
      <p:ext uri="{BB962C8B-B14F-4D97-AF65-F5344CB8AC3E}">
        <p14:creationId xmlns:p14="http://schemas.microsoft.com/office/powerpoint/2010/main" val="12262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Classic </a:t>
            </a:r>
            <a:r>
              <a:rPr lang="en-US" sz="2800" b="1" dirty="0" err="1"/>
              <a:t>Dobsonian</a:t>
            </a:r>
            <a:r>
              <a:rPr lang="en-US" sz="2800" b="1" dirty="0"/>
              <a:t> </a:t>
            </a:r>
          </a:p>
        </p:txBody>
      </p:sp>
      <p:sp>
        <p:nvSpPr>
          <p:cNvPr id="4" name="Content Placeholder 3"/>
          <p:cNvSpPr>
            <a:spLocks noGrp="1"/>
          </p:cNvSpPr>
          <p:nvPr>
            <p:ph idx="1"/>
          </p:nvPr>
        </p:nvSpPr>
        <p:spPr/>
        <p:txBody>
          <a:bodyPr/>
          <a:lstStyle/>
          <a:p>
            <a:r>
              <a:rPr lang="en-US" dirty="0" smtClean="0"/>
              <a:t>Scope Properties</a:t>
            </a:r>
          </a:p>
          <a:p>
            <a:pPr lvl="1">
              <a:spcBef>
                <a:spcPts val="1800"/>
              </a:spcBef>
            </a:pPr>
            <a:r>
              <a:rPr lang="pt-BR" sz="2400" dirty="0">
                <a:solidFill>
                  <a:schemeClr val="bg2">
                    <a:lumMod val="75000"/>
                  </a:schemeClr>
                </a:solidFill>
              </a:rPr>
              <a:t>D</a:t>
            </a:r>
            <a:r>
              <a:rPr lang="pt-BR" sz="2400" baseline="-25000" dirty="0">
                <a:solidFill>
                  <a:schemeClr val="bg2">
                    <a:lumMod val="75000"/>
                  </a:schemeClr>
                </a:solidFill>
              </a:rPr>
              <a:t>O</a:t>
            </a:r>
            <a:r>
              <a:rPr lang="pt-BR" sz="2400" dirty="0">
                <a:solidFill>
                  <a:schemeClr val="bg2">
                    <a:lumMod val="75000"/>
                  </a:schemeClr>
                </a:solidFill>
              </a:rPr>
              <a:t> = </a:t>
            </a:r>
            <a:r>
              <a:rPr lang="pt-BR" sz="2400" b="1" dirty="0" smtClean="0">
                <a:solidFill>
                  <a:schemeClr val="bg2">
                    <a:lumMod val="75000"/>
                  </a:schemeClr>
                </a:solidFill>
              </a:rPr>
              <a:t>203mm</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f</a:t>
            </a:r>
            <a:r>
              <a:rPr lang="pt-BR" sz="2400" baseline="-25000" dirty="0">
                <a:solidFill>
                  <a:schemeClr val="bg2">
                    <a:lumMod val="75000"/>
                  </a:schemeClr>
                </a:solidFill>
              </a:rPr>
              <a:t>R</a:t>
            </a:r>
            <a:r>
              <a:rPr lang="pt-BR" sz="2400" dirty="0">
                <a:solidFill>
                  <a:schemeClr val="bg2">
                    <a:lumMod val="75000"/>
                  </a:schemeClr>
                </a:solidFill>
              </a:rPr>
              <a:t> = </a:t>
            </a:r>
            <a:r>
              <a:rPr lang="pt-BR" sz="2400" b="1" dirty="0" smtClean="0">
                <a:solidFill>
                  <a:schemeClr val="bg2">
                    <a:lumMod val="75000"/>
                  </a:schemeClr>
                </a:solidFill>
              </a:rPr>
              <a:t>6</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P</a:t>
            </a:r>
            <a:r>
              <a:rPr lang="pt-BR" sz="2400" baseline="-25000" dirty="0">
                <a:solidFill>
                  <a:schemeClr val="bg2">
                    <a:lumMod val="75000"/>
                  </a:schemeClr>
                </a:solidFill>
              </a:rPr>
              <a:t>R</a:t>
            </a:r>
            <a:r>
              <a:rPr lang="pt-BR" sz="2400" dirty="0">
                <a:solidFill>
                  <a:schemeClr val="bg2">
                    <a:lumMod val="75000"/>
                  </a:schemeClr>
                </a:solidFill>
              </a:rPr>
              <a:t> = 120/D</a:t>
            </a:r>
            <a:r>
              <a:rPr lang="pt-BR" sz="2400" baseline="-25000" dirty="0">
                <a:solidFill>
                  <a:schemeClr val="bg2">
                    <a:lumMod val="75000"/>
                  </a:schemeClr>
                </a:solidFill>
              </a:rPr>
              <a:t>O</a:t>
            </a:r>
            <a:r>
              <a:rPr lang="pt-BR" sz="2400" dirty="0">
                <a:solidFill>
                  <a:schemeClr val="bg2">
                    <a:lumMod val="75000"/>
                  </a:schemeClr>
                </a:solidFill>
              </a:rPr>
              <a:t> = </a:t>
            </a:r>
            <a:r>
              <a:rPr lang="pt-BR" sz="2400" dirty="0" smtClean="0">
                <a:solidFill>
                  <a:schemeClr val="bg2">
                    <a:lumMod val="75000"/>
                  </a:schemeClr>
                </a:solidFill>
              </a:rPr>
              <a:t>120/203 </a:t>
            </a:r>
            <a:br>
              <a:rPr lang="pt-BR" sz="2400" dirty="0" smtClean="0">
                <a:solidFill>
                  <a:schemeClr val="bg2">
                    <a:lumMod val="75000"/>
                  </a:schemeClr>
                </a:solidFill>
              </a:rPr>
            </a:br>
            <a:r>
              <a:rPr lang="pt-BR" sz="2400" dirty="0" smtClean="0">
                <a:solidFill>
                  <a:schemeClr val="bg2">
                    <a:lumMod val="75000"/>
                  </a:schemeClr>
                </a:solidFill>
              </a:rPr>
              <a:t>= </a:t>
            </a:r>
            <a:r>
              <a:rPr lang="pt-BR" sz="2400" b="1" dirty="0" smtClean="0">
                <a:solidFill>
                  <a:schemeClr val="bg2">
                    <a:lumMod val="75000"/>
                  </a:schemeClr>
                </a:solidFill>
              </a:rPr>
              <a:t>0.6 </a:t>
            </a:r>
            <a:r>
              <a:rPr lang="pt-BR" sz="2400" b="1" dirty="0">
                <a:solidFill>
                  <a:schemeClr val="bg2">
                    <a:lumMod val="75000"/>
                  </a:schemeClr>
                </a:solidFill>
              </a:rPr>
              <a:t>arc-seconds</a:t>
            </a:r>
          </a:p>
          <a:p>
            <a:pPr lvl="1">
              <a:spcBef>
                <a:spcPts val="1800"/>
              </a:spcBef>
            </a:pPr>
            <a:r>
              <a:rPr lang="pt-BR" sz="2400" dirty="0">
                <a:solidFill>
                  <a:schemeClr val="bg2">
                    <a:lumMod val="75000"/>
                  </a:schemeClr>
                </a:solidFill>
              </a:rPr>
              <a:t>L</a:t>
            </a:r>
            <a:r>
              <a:rPr lang="pt-BR" sz="2400" baseline="-25000" dirty="0">
                <a:solidFill>
                  <a:schemeClr val="bg2">
                    <a:lumMod val="75000"/>
                  </a:schemeClr>
                </a:solidFill>
              </a:rPr>
              <a:t>mag</a:t>
            </a:r>
            <a:r>
              <a:rPr lang="pt-BR" sz="2400" dirty="0">
                <a:solidFill>
                  <a:schemeClr val="bg2">
                    <a:lumMod val="75000"/>
                  </a:schemeClr>
                </a:solidFill>
              </a:rPr>
              <a:t> = 2 + 5 log(D</a:t>
            </a:r>
            <a:r>
              <a:rPr lang="pt-BR" sz="2400" baseline="-25000" dirty="0">
                <a:solidFill>
                  <a:schemeClr val="bg2">
                    <a:lumMod val="75000"/>
                  </a:schemeClr>
                </a:solidFill>
              </a:rPr>
              <a:t>O</a:t>
            </a:r>
            <a:r>
              <a:rPr lang="pt-BR" sz="2400" dirty="0">
                <a:solidFill>
                  <a:schemeClr val="bg2">
                    <a:lumMod val="75000"/>
                  </a:schemeClr>
                </a:solidFill>
              </a:rPr>
              <a:t>)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dirty="0">
                <a:solidFill>
                  <a:schemeClr val="bg2">
                    <a:lumMod val="75000"/>
                  </a:schemeClr>
                </a:solidFill>
              </a:rPr>
              <a:t>2 + 5 </a:t>
            </a:r>
            <a:r>
              <a:rPr lang="pt-BR" sz="2400" dirty="0" smtClean="0">
                <a:solidFill>
                  <a:schemeClr val="bg2">
                    <a:lumMod val="75000"/>
                  </a:schemeClr>
                </a:solidFill>
              </a:rPr>
              <a:t>log(203) </a:t>
            </a:r>
            <a:r>
              <a:rPr lang="pt-BR" sz="2400" dirty="0">
                <a:solidFill>
                  <a:schemeClr val="bg2">
                    <a:lumMod val="75000"/>
                  </a:schemeClr>
                </a:solidFill>
              </a:rPr>
              <a:t>= </a:t>
            </a:r>
            <a:r>
              <a:rPr lang="pt-BR" sz="2400" b="1" dirty="0" smtClean="0">
                <a:solidFill>
                  <a:schemeClr val="bg2">
                    <a:lumMod val="75000"/>
                  </a:schemeClr>
                </a:solidFill>
              </a:rPr>
              <a:t>13.5</a:t>
            </a:r>
            <a:endParaRPr lang="en-US" sz="2400" b="1" dirty="0">
              <a:solidFill>
                <a:schemeClr val="bg2">
                  <a:lumMod val="75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5928851" y="1371600"/>
            <a:ext cx="2757949" cy="3733800"/>
          </a:xfrm>
          <a:prstGeom prst="rect">
            <a:avLst/>
          </a:prstGeom>
        </p:spPr>
      </p:pic>
    </p:spTree>
    <p:extLst>
      <p:ext uri="{BB962C8B-B14F-4D97-AF65-F5344CB8AC3E}">
        <p14:creationId xmlns:p14="http://schemas.microsoft.com/office/powerpoint/2010/main" val="68548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9483" y="2438400"/>
            <a:ext cx="7645042"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Theory Review</a:t>
            </a:r>
            <a:endParaRPr lang="en-US" sz="8000"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500262"/>
            <a:ext cx="1807318" cy="193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04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a:t>
            </a:r>
            <a:r>
              <a:rPr lang="en-US" sz="2800" b="1" dirty="0" smtClean="0"/>
              <a:t>Operating Points</a:t>
            </a:r>
            <a:endParaRPr lang="en-US" dirty="0"/>
          </a:p>
        </p:txBody>
      </p:sp>
      <p:sp>
        <p:nvSpPr>
          <p:cNvPr id="4" name="Content Placeholder 3"/>
          <p:cNvSpPr>
            <a:spLocks noGrp="1"/>
          </p:cNvSpPr>
          <p:nvPr>
            <p:ph idx="1"/>
          </p:nvPr>
        </p:nvSpPr>
        <p:spPr/>
        <p:txBody>
          <a:bodyPr/>
          <a:lstStyle/>
          <a:p>
            <a:r>
              <a:rPr lang="en-US" dirty="0" smtClean="0"/>
              <a:t>Max Magnification </a:t>
            </a:r>
          </a:p>
        </p:txBody>
      </p:sp>
      <p:sp>
        <p:nvSpPr>
          <p:cNvPr id="5" name="TextBox 4"/>
          <p:cNvSpPr txBox="1"/>
          <p:nvPr/>
        </p:nvSpPr>
        <p:spPr>
          <a:xfrm>
            <a:off x="1295400" y="2151489"/>
            <a:ext cx="60198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M</a:t>
            </a:r>
            <a:r>
              <a:rPr lang="en-US" baseline="-25000" dirty="0" err="1">
                <a:latin typeface="+mn-lt"/>
              </a:rPr>
              <a:t>max</a:t>
            </a:r>
            <a:r>
              <a:rPr lang="en-US" dirty="0">
                <a:latin typeface="+mn-lt"/>
              </a:rPr>
              <a:t> = D</a:t>
            </a:r>
            <a:r>
              <a:rPr lang="en-US" baseline="-25000" dirty="0">
                <a:latin typeface="+mn-lt"/>
              </a:rPr>
              <a:t>O</a:t>
            </a:r>
            <a:r>
              <a:rPr lang="en-US" dirty="0">
                <a:latin typeface="+mn-lt"/>
              </a:rPr>
              <a:t> = </a:t>
            </a:r>
            <a:r>
              <a:rPr lang="en-US" b="1" dirty="0" smtClean="0">
                <a:latin typeface="+mn-lt"/>
              </a:rPr>
              <a:t>203</a:t>
            </a:r>
            <a:r>
              <a:rPr lang="en-US" dirty="0">
                <a:latin typeface="+mn-lt"/>
              </a:rPr>
              <a:t> </a:t>
            </a:r>
            <a:r>
              <a:rPr lang="en-US" sz="2000" dirty="0" smtClean="0">
                <a:solidFill>
                  <a:schemeClr val="bg2">
                    <a:lumMod val="75000"/>
                  </a:schemeClr>
                </a:solidFill>
                <a:latin typeface="+mn-lt"/>
              </a:rPr>
              <a:t>is within atmosphere limits (just barely)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D</a:t>
            </a:r>
            <a:r>
              <a:rPr lang="en-US" baseline="-25000" dirty="0">
                <a:latin typeface="+mn-lt"/>
              </a:rPr>
              <a:t>O</a:t>
            </a:r>
            <a:r>
              <a:rPr lang="en-US" dirty="0">
                <a:latin typeface="+mn-lt"/>
              </a:rPr>
              <a:t>/M = </a:t>
            </a:r>
            <a:r>
              <a:rPr lang="en-US" dirty="0" smtClean="0">
                <a:latin typeface="+mn-lt"/>
              </a:rPr>
              <a:t>203/203 </a:t>
            </a:r>
            <a:r>
              <a:rPr lang="en-US" dirty="0">
                <a:latin typeface="+mn-lt"/>
              </a:rPr>
              <a:t>= </a:t>
            </a:r>
            <a:r>
              <a:rPr lang="en-US" b="1" dirty="0">
                <a:latin typeface="+mn-lt"/>
              </a:rPr>
              <a:t>1mm</a:t>
            </a:r>
            <a:r>
              <a:rPr lang="en-US" dirty="0">
                <a:latin typeface="+mn-lt"/>
              </a:rPr>
              <a:t> </a:t>
            </a:r>
            <a:r>
              <a:rPr lang="en-US" dirty="0" smtClean="0">
                <a:latin typeface="+mn-lt"/>
              </a:rPr>
              <a:t/>
            </a:r>
            <a:br>
              <a:rPr lang="en-US" dirty="0" smtClean="0">
                <a:latin typeface="+mn-lt"/>
              </a:rPr>
            </a:br>
            <a:r>
              <a:rPr lang="en-US" sz="2000" dirty="0" smtClean="0">
                <a:solidFill>
                  <a:schemeClr val="bg2">
                    <a:lumMod val="75000"/>
                  </a:schemeClr>
                </a:solidFill>
                <a:latin typeface="+mn-lt"/>
              </a:rPr>
              <a:t>(</a:t>
            </a:r>
            <a:r>
              <a:rPr lang="en-US" sz="2000" dirty="0">
                <a:solidFill>
                  <a:schemeClr val="bg2">
                    <a:lumMod val="75000"/>
                  </a:schemeClr>
                </a:solidFill>
                <a:latin typeface="+mn-lt"/>
              </a:rPr>
              <a:t>because we are at max magnification, not limited by the atmosphere)</a:t>
            </a:r>
            <a:endParaRPr lang="en-US"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D</a:t>
            </a:r>
            <a:r>
              <a:rPr lang="en-US" baseline="-25000" dirty="0">
                <a:latin typeface="+mn-lt"/>
              </a:rPr>
              <a:t>ep</a:t>
            </a:r>
            <a:r>
              <a:rPr lang="en-US" dirty="0">
                <a:latin typeface="+mn-lt"/>
              </a:rPr>
              <a:t> * </a:t>
            </a:r>
            <a:r>
              <a:rPr lang="en-US" dirty="0" err="1">
                <a:latin typeface="+mn-lt"/>
              </a:rPr>
              <a:t>f</a:t>
            </a:r>
            <a:r>
              <a:rPr lang="en-US" baseline="-25000" dirty="0" err="1">
                <a:latin typeface="+mn-lt"/>
              </a:rPr>
              <a:t>R</a:t>
            </a:r>
            <a:r>
              <a:rPr lang="en-US" dirty="0">
                <a:latin typeface="+mn-lt"/>
              </a:rPr>
              <a:t> = </a:t>
            </a:r>
            <a:r>
              <a:rPr lang="en-US" dirty="0" smtClean="0">
                <a:latin typeface="+mn-lt"/>
              </a:rPr>
              <a:t>1*6 </a:t>
            </a:r>
            <a:r>
              <a:rPr lang="en-US" dirty="0">
                <a:latin typeface="+mn-lt"/>
              </a:rPr>
              <a:t>= </a:t>
            </a:r>
            <a:r>
              <a:rPr lang="en-US" b="1" dirty="0" smtClean="0">
                <a:latin typeface="+mn-lt"/>
              </a:rPr>
              <a:t>6mm</a:t>
            </a:r>
            <a:endParaRPr lang="en-US" dirty="0">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2*1² = </a:t>
            </a:r>
            <a:r>
              <a:rPr lang="en-US" b="1" dirty="0">
                <a:latin typeface="+mn-lt"/>
              </a:rPr>
              <a:t>2%</a:t>
            </a:r>
            <a:r>
              <a:rPr lang="en-US" dirty="0">
                <a:latin typeface="+mn-lt"/>
              </a:rPr>
              <a:t>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7167114" y="1371601"/>
            <a:ext cx="1519685" cy="2057399"/>
          </a:xfrm>
          <a:prstGeom prst="rect">
            <a:avLst/>
          </a:prstGeom>
        </p:spPr>
      </p:pic>
    </p:spTree>
    <p:extLst>
      <p:ext uri="{BB962C8B-B14F-4D97-AF65-F5344CB8AC3E}">
        <p14:creationId xmlns:p14="http://schemas.microsoft.com/office/powerpoint/2010/main" val="1867145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Operating Points</a:t>
            </a:r>
            <a:endParaRPr lang="en-US" dirty="0"/>
          </a:p>
        </p:txBody>
      </p:sp>
      <p:sp>
        <p:nvSpPr>
          <p:cNvPr id="4" name="Content Placeholder 3"/>
          <p:cNvSpPr>
            <a:spLocks noGrp="1"/>
          </p:cNvSpPr>
          <p:nvPr>
            <p:ph idx="1"/>
          </p:nvPr>
        </p:nvSpPr>
        <p:spPr/>
        <p:txBody>
          <a:bodyPr/>
          <a:lstStyle/>
          <a:p>
            <a:r>
              <a:rPr lang="en-US" dirty="0" smtClean="0"/>
              <a:t>Max Brightness</a:t>
            </a:r>
          </a:p>
        </p:txBody>
      </p:sp>
      <p:sp>
        <p:nvSpPr>
          <p:cNvPr id="5" name="TextBox 4"/>
          <p:cNvSpPr txBox="1"/>
          <p:nvPr/>
        </p:nvSpPr>
        <p:spPr>
          <a:xfrm>
            <a:off x="1295400" y="2125740"/>
            <a:ext cx="6934200" cy="3416320"/>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dirty="0" smtClean="0">
                <a:latin typeface="+mn-lt"/>
              </a:rPr>
              <a:t>7</a:t>
            </a:r>
            <a:r>
              <a:rPr lang="en-US" sz="1800" dirty="0">
                <a:solidFill>
                  <a:srgbClr val="40458C"/>
                </a:solidFill>
                <a:latin typeface="Tahoma"/>
              </a:rPr>
              <a:t>×</a:t>
            </a:r>
            <a:r>
              <a:rPr lang="en-US" dirty="0" smtClean="0">
                <a:latin typeface="+mn-lt"/>
              </a:rPr>
              <a:t>f</a:t>
            </a:r>
            <a:r>
              <a:rPr lang="en-US" baseline="-25000" dirty="0" smtClean="0">
                <a:latin typeface="+mn-lt"/>
              </a:rPr>
              <a:t>R</a:t>
            </a:r>
            <a:r>
              <a:rPr lang="en-US" dirty="0" smtClean="0">
                <a:latin typeface="+mn-lt"/>
              </a:rPr>
              <a:t> </a:t>
            </a:r>
            <a:r>
              <a:rPr lang="en-US" dirty="0">
                <a:latin typeface="+mn-lt"/>
              </a:rPr>
              <a:t>= </a:t>
            </a:r>
            <a:r>
              <a:rPr lang="en-US" dirty="0" smtClean="0">
                <a:latin typeface="+mn-lt"/>
              </a:rPr>
              <a:t>7</a:t>
            </a:r>
            <a:r>
              <a:rPr lang="en-US" sz="1800" dirty="0" smtClean="0">
                <a:solidFill>
                  <a:srgbClr val="40458C"/>
                </a:solidFill>
                <a:latin typeface="Tahoma"/>
              </a:rPr>
              <a:t>×</a:t>
            </a:r>
            <a:r>
              <a:rPr lang="en-US" dirty="0" smtClean="0">
                <a:latin typeface="+mn-lt"/>
              </a:rPr>
              <a:t>6 = </a:t>
            </a:r>
            <a:r>
              <a:rPr lang="en-US" b="1" dirty="0" smtClean="0">
                <a:latin typeface="+mn-lt"/>
              </a:rPr>
              <a:t>42mm</a:t>
            </a:r>
            <a:r>
              <a:rPr lang="en-US" sz="2000" dirty="0">
                <a:solidFill>
                  <a:srgbClr val="B7C1EB">
                    <a:lumMod val="75000"/>
                  </a:srgbClr>
                </a:solidFill>
                <a:latin typeface="Tahoma"/>
              </a:rPr>
              <a:t> </a:t>
            </a:r>
            <a:r>
              <a:rPr lang="en-US" sz="2000" dirty="0" smtClean="0">
                <a:solidFill>
                  <a:srgbClr val="B7C1EB">
                    <a:lumMod val="75000"/>
                  </a:srgbClr>
                </a:solidFill>
                <a:latin typeface="Tahoma"/>
              </a:rPr>
              <a:t/>
            </a:r>
            <a:br>
              <a:rPr lang="en-US" sz="2000" dirty="0" smtClean="0">
                <a:solidFill>
                  <a:srgbClr val="B7C1EB">
                    <a:lumMod val="75000"/>
                  </a:srgbClr>
                </a:solidFill>
                <a:latin typeface="Tahoma"/>
              </a:rPr>
            </a:br>
            <a:r>
              <a:rPr lang="en-US" sz="2000" dirty="0" smtClean="0">
                <a:solidFill>
                  <a:srgbClr val="B7C1EB">
                    <a:lumMod val="75000"/>
                  </a:srgbClr>
                </a:solidFill>
                <a:latin typeface="Tahoma"/>
              </a:rPr>
              <a:t>Period.  Get one of those for this scope.   </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42/6 </a:t>
            </a:r>
            <a:r>
              <a:rPr lang="en-US" dirty="0">
                <a:latin typeface="+mn-lt"/>
              </a:rPr>
              <a:t>= </a:t>
            </a:r>
            <a:r>
              <a:rPr lang="en-US" b="1" dirty="0" smtClean="0">
                <a:latin typeface="+mn-lt"/>
              </a:rPr>
              <a:t>7mm</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smtClean="0">
                <a:solidFill>
                  <a:srgbClr val="B7C1EB">
                    <a:lumMod val="75000"/>
                  </a:srgbClr>
                </a:solidFill>
                <a:latin typeface="Tahoma"/>
              </a:rPr>
              <a:t>by definition since we are at minimum magnification.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M</a:t>
            </a:r>
            <a:r>
              <a:rPr lang="en-US" baseline="-25000" dirty="0" err="1">
                <a:latin typeface="+mn-lt"/>
              </a:rPr>
              <a:t>min</a:t>
            </a:r>
            <a:r>
              <a:rPr lang="en-US" dirty="0">
                <a:latin typeface="+mn-lt"/>
              </a:rPr>
              <a:t> =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203/7 = </a:t>
            </a:r>
            <a:r>
              <a:rPr lang="en-US" b="1" dirty="0" smtClean="0">
                <a:latin typeface="+mn-lt"/>
              </a:rPr>
              <a:t>29</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a:t>
            </a:r>
            <a:r>
              <a:rPr lang="en-US" dirty="0" smtClean="0">
                <a:latin typeface="+mn-lt"/>
              </a:rPr>
              <a:t>100%</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a:solidFill>
                  <a:srgbClr val="B7C1EB">
                    <a:lumMod val="75000"/>
                  </a:srgbClr>
                </a:solidFill>
                <a:latin typeface="Tahoma"/>
              </a:rPr>
              <a:t>by definition since we are at minimum magnification. </a:t>
            </a:r>
            <a:endParaRPr lang="en-US" sz="2000" dirty="0">
              <a:solidFill>
                <a:schemeClr val="bg2">
                  <a:lumMod val="75000"/>
                </a:schemeClr>
              </a:solidFill>
              <a:latin typeface="+mn-l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7167114" y="1371601"/>
            <a:ext cx="1519685" cy="2057399"/>
          </a:xfrm>
          <a:prstGeom prst="rect">
            <a:avLst/>
          </a:prstGeom>
        </p:spPr>
      </p:pic>
    </p:spTree>
    <p:extLst>
      <p:ext uri="{BB962C8B-B14F-4D97-AF65-F5344CB8AC3E}">
        <p14:creationId xmlns:p14="http://schemas.microsoft.com/office/powerpoint/2010/main" val="3613469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Operating Points</a:t>
            </a:r>
            <a:endParaRPr lang="en-US" dirty="0"/>
          </a:p>
        </p:txBody>
      </p:sp>
      <p:sp>
        <p:nvSpPr>
          <p:cNvPr id="4" name="Content Placeholder 3"/>
          <p:cNvSpPr>
            <a:spLocks noGrp="1"/>
          </p:cNvSpPr>
          <p:nvPr>
            <p:ph idx="1"/>
          </p:nvPr>
        </p:nvSpPr>
        <p:spPr/>
        <p:txBody>
          <a:bodyPr/>
          <a:lstStyle/>
          <a:p>
            <a:r>
              <a:rPr lang="en-US" dirty="0" smtClean="0"/>
              <a:t>Half-Max Magnification </a:t>
            </a:r>
          </a:p>
        </p:txBody>
      </p:sp>
      <p:sp>
        <p:nvSpPr>
          <p:cNvPr id="5" name="TextBox 4"/>
          <p:cNvSpPr txBox="1"/>
          <p:nvPr/>
        </p:nvSpPr>
        <p:spPr>
          <a:xfrm>
            <a:off x="1295400" y="2149257"/>
            <a:ext cx="6934200" cy="2492990"/>
          </a:xfrm>
          <a:prstGeom prst="rect">
            <a:avLst/>
          </a:prstGeom>
          <a:noFill/>
        </p:spPr>
        <p:txBody>
          <a:bodyPr wrap="square" rtlCol="0">
            <a:spAutoFit/>
          </a:bodyPr>
          <a:lstStyle/>
          <a:p>
            <a:pPr marL="457200" indent="-457200">
              <a:spcBef>
                <a:spcPts val="2400"/>
              </a:spcBef>
              <a:buFont typeface="+mj-lt"/>
              <a:buAutoNum type="alphaLcParenR"/>
            </a:pPr>
            <a:r>
              <a:rPr lang="en-US" dirty="0" smtClean="0">
                <a:latin typeface="+mn-lt"/>
              </a:rPr>
              <a:t>D</a:t>
            </a:r>
            <a:r>
              <a:rPr lang="en-US" baseline="-25000" dirty="0" smtClean="0">
                <a:latin typeface="+mn-lt"/>
              </a:rPr>
              <a:t>ep</a:t>
            </a:r>
            <a:r>
              <a:rPr lang="en-US" dirty="0" smtClean="0">
                <a:latin typeface="+mn-lt"/>
              </a:rPr>
              <a:t> = </a:t>
            </a:r>
            <a:r>
              <a:rPr lang="en-US" b="1" dirty="0" smtClean="0">
                <a:latin typeface="+mn-lt"/>
              </a:rPr>
              <a:t>2mm</a:t>
            </a:r>
          </a:p>
          <a:p>
            <a:pPr marL="457200" indent="-457200">
              <a:spcBef>
                <a:spcPts val="2400"/>
              </a:spcBef>
              <a:buFont typeface="+mj-lt"/>
              <a:buAutoNum type="alphaLcParenR"/>
            </a:pPr>
            <a:r>
              <a:rPr lang="en-US" dirty="0" err="1" smtClean="0">
                <a:latin typeface="+mn-lt"/>
              </a:rPr>
              <a:t>f</a:t>
            </a:r>
            <a:r>
              <a:rPr lang="en-US" baseline="-25000" dirty="0" err="1" smtClean="0">
                <a:latin typeface="+mn-lt"/>
              </a:rPr>
              <a:t>e</a:t>
            </a:r>
            <a:r>
              <a:rPr lang="en-US" dirty="0" smtClean="0">
                <a:latin typeface="+mn-lt"/>
              </a:rPr>
              <a:t> </a:t>
            </a:r>
            <a:r>
              <a:rPr lang="en-US" dirty="0">
                <a:latin typeface="+mn-lt"/>
              </a:rPr>
              <a:t>= </a:t>
            </a:r>
            <a:r>
              <a:rPr lang="en-US" dirty="0" err="1" smtClean="0">
                <a:latin typeface="+mn-lt"/>
              </a:rPr>
              <a:t>D</a:t>
            </a:r>
            <a:r>
              <a:rPr lang="en-US" baseline="-25000" dirty="0" err="1" smtClean="0">
                <a:latin typeface="+mn-lt"/>
              </a:rPr>
              <a:t>ep</a:t>
            </a:r>
            <a:r>
              <a:rPr lang="en-US" sz="1800" dirty="0" err="1" smtClean="0">
                <a:latin typeface="+mn-lt"/>
              </a:rPr>
              <a:t>×</a:t>
            </a:r>
            <a:r>
              <a:rPr lang="en-US" dirty="0" err="1" smtClean="0">
                <a:latin typeface="+mn-lt"/>
              </a:rPr>
              <a:t>f</a:t>
            </a:r>
            <a:r>
              <a:rPr lang="en-US" baseline="-25000" dirty="0" err="1" smtClean="0">
                <a:latin typeface="+mn-lt"/>
              </a:rPr>
              <a:t>R</a:t>
            </a:r>
            <a:r>
              <a:rPr lang="en-US" dirty="0" smtClean="0">
                <a:latin typeface="+mn-lt"/>
              </a:rPr>
              <a:t> = 2</a:t>
            </a:r>
            <a:r>
              <a:rPr lang="en-US" sz="1800" dirty="0" smtClean="0">
                <a:latin typeface="+mn-lt"/>
              </a:rPr>
              <a:t>×</a:t>
            </a:r>
            <a:r>
              <a:rPr lang="en-US" dirty="0" smtClean="0">
                <a:latin typeface="+mn-lt"/>
              </a:rPr>
              <a:t>6 = </a:t>
            </a:r>
            <a:r>
              <a:rPr lang="en-US" b="1" dirty="0" smtClean="0">
                <a:latin typeface="+mn-lt"/>
              </a:rPr>
              <a:t>12mm</a:t>
            </a:r>
            <a:endParaRPr lang="en-US" sz="2000" dirty="0">
              <a:solidFill>
                <a:schemeClr val="bg2">
                  <a:lumMod val="75000"/>
                </a:schemeClr>
              </a:solidFill>
              <a:latin typeface="+mn-lt"/>
            </a:endParaRPr>
          </a:p>
          <a:p>
            <a:pPr marL="457200" lvl="0" indent="-457200">
              <a:spcBef>
                <a:spcPts val="2400"/>
              </a:spcBef>
              <a:buFont typeface="+mj-lt"/>
              <a:buAutoNum type="alphaLcParenR"/>
            </a:pPr>
            <a:r>
              <a:rPr lang="en-US" dirty="0" smtClean="0">
                <a:latin typeface="+mn-lt"/>
              </a:rPr>
              <a:t>M = D</a:t>
            </a:r>
            <a:r>
              <a:rPr lang="en-US" baseline="-25000" dirty="0" smtClean="0">
                <a:latin typeface="+mn-lt"/>
              </a:rPr>
              <a:t>O</a:t>
            </a:r>
            <a:r>
              <a:rPr lang="en-US" dirty="0" smtClean="0">
                <a:latin typeface="+mn-lt"/>
              </a:rPr>
              <a:t>/D</a:t>
            </a:r>
            <a:r>
              <a:rPr lang="en-US" baseline="-25000" dirty="0" smtClean="0">
                <a:latin typeface="+mn-lt"/>
              </a:rPr>
              <a:t>ep</a:t>
            </a:r>
            <a:r>
              <a:rPr lang="en-US" dirty="0" smtClean="0">
                <a:latin typeface="+mn-lt"/>
              </a:rPr>
              <a:t> = 203/2 = </a:t>
            </a:r>
            <a:r>
              <a:rPr lang="en-US" b="1" dirty="0" smtClean="0">
                <a:latin typeface="+mn-lt"/>
              </a:rPr>
              <a:t>102</a:t>
            </a:r>
          </a:p>
          <a:p>
            <a:pPr marL="457200" indent="-457200">
              <a:spcBef>
                <a:spcPts val="2400"/>
              </a:spcBef>
              <a:buFont typeface="+mj-lt"/>
              <a:buAutoNum type="alphaLcParenR"/>
            </a:pPr>
            <a:r>
              <a:rPr lang="en-US" dirty="0" smtClean="0">
                <a:latin typeface="+mn-lt"/>
              </a:rPr>
              <a:t>SB </a:t>
            </a:r>
            <a:r>
              <a:rPr lang="en-US" dirty="0">
                <a:latin typeface="+mn-lt"/>
              </a:rPr>
              <a:t>= </a:t>
            </a:r>
            <a:r>
              <a:rPr lang="en-US" dirty="0" smtClean="0">
                <a:latin typeface="+mn-lt"/>
              </a:rPr>
              <a:t>2</a:t>
            </a:r>
            <a:r>
              <a:rPr lang="en-US" sz="1800" dirty="0">
                <a:solidFill>
                  <a:srgbClr val="40458C"/>
                </a:solidFill>
                <a:latin typeface="Tahoma"/>
              </a:rPr>
              <a:t>×</a:t>
            </a:r>
            <a:r>
              <a:rPr lang="en-US" dirty="0" smtClean="0">
                <a:latin typeface="+mn-lt"/>
              </a:rPr>
              <a:t>D</a:t>
            </a:r>
            <a:r>
              <a:rPr lang="en-US" baseline="-25000" dirty="0" smtClean="0">
                <a:latin typeface="+mn-lt"/>
              </a:rPr>
              <a:t>ep</a:t>
            </a:r>
            <a:r>
              <a:rPr lang="en-US" dirty="0" smtClean="0">
                <a:latin typeface="+mn-lt"/>
              </a:rPr>
              <a:t>² </a:t>
            </a:r>
            <a:r>
              <a:rPr lang="en-US" dirty="0">
                <a:latin typeface="+mn-lt"/>
              </a:rPr>
              <a:t>= </a:t>
            </a:r>
            <a:r>
              <a:rPr lang="en-US" dirty="0" smtClean="0">
                <a:latin typeface="+mn-lt"/>
              </a:rPr>
              <a:t>2</a:t>
            </a:r>
            <a:r>
              <a:rPr lang="en-US" sz="1800" dirty="0" smtClean="0">
                <a:solidFill>
                  <a:srgbClr val="40458C"/>
                </a:solidFill>
                <a:latin typeface="Tahoma"/>
              </a:rPr>
              <a:t>×</a:t>
            </a:r>
            <a:r>
              <a:rPr lang="en-US" dirty="0" smtClean="0">
                <a:latin typeface="+mn-lt"/>
              </a:rPr>
              <a:t>2² </a:t>
            </a:r>
            <a:r>
              <a:rPr lang="en-US" dirty="0">
                <a:latin typeface="+mn-lt"/>
              </a:rPr>
              <a:t>= </a:t>
            </a:r>
            <a:r>
              <a:rPr lang="en-US" b="1" dirty="0" smtClean="0">
                <a:latin typeface="+mn-lt"/>
              </a:rPr>
              <a:t>8%</a:t>
            </a:r>
            <a:endParaRPr lang="en-US" sz="2000" dirty="0">
              <a:solidFill>
                <a:schemeClr val="bg2">
                  <a:lumMod val="75000"/>
                </a:schemeClr>
              </a:solidFill>
              <a:latin typeface="+mn-lt"/>
            </a:endParaRPr>
          </a:p>
        </p:txBody>
      </p:sp>
      <p:sp>
        <p:nvSpPr>
          <p:cNvPr id="3" name="TextBox 2"/>
          <p:cNvSpPr txBox="1"/>
          <p:nvPr/>
        </p:nvSpPr>
        <p:spPr>
          <a:xfrm>
            <a:off x="899102" y="5410200"/>
            <a:ext cx="7952818"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depends on actual eyepiece chosen</a:t>
            </a:r>
            <a:endParaRPr lang="en-US" b="1" i="1" dirty="0" smtClean="0">
              <a:solidFill>
                <a:schemeClr val="bg1">
                  <a:lumMod val="50000"/>
                </a:schemeClr>
              </a:solidFill>
            </a:endParaRPr>
          </a:p>
        </p:txBody>
      </p:sp>
      <p:sp>
        <p:nvSpPr>
          <p:cNvPr id="7" name="TextBox 6"/>
          <p:cNvSpPr txBox="1"/>
          <p:nvPr/>
        </p:nvSpPr>
        <p:spPr>
          <a:xfrm>
            <a:off x="899102" y="5876330"/>
            <a:ext cx="7696338" cy="461665"/>
          </a:xfrm>
          <a:prstGeom prst="rect">
            <a:avLst/>
          </a:prstGeom>
          <a:noFill/>
        </p:spPr>
        <p:txBody>
          <a:bodyPr wrap="none" rtlCol="0">
            <a:spAutoFit/>
          </a:bodyPr>
          <a:lstStyle/>
          <a:p>
            <a:r>
              <a:rPr lang="en-US" b="0" i="1" dirty="0" smtClean="0">
                <a:solidFill>
                  <a:schemeClr val="bg1">
                    <a:lumMod val="50000"/>
                  </a:schemeClr>
                </a:solidFill>
              </a:rPr>
              <a:t>Extra credit: Resolution = 120/102 = </a:t>
            </a:r>
            <a:r>
              <a:rPr lang="en-US" b="1" i="1" dirty="0" smtClean="0">
                <a:solidFill>
                  <a:schemeClr val="bg1">
                    <a:lumMod val="50000"/>
                  </a:schemeClr>
                </a:solidFill>
              </a:rPr>
              <a:t>1.2</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7167114" y="1371601"/>
            <a:ext cx="1519685" cy="2057399"/>
          </a:xfrm>
          <a:prstGeom prst="rect">
            <a:avLst/>
          </a:prstGeom>
        </p:spPr>
      </p:pic>
    </p:spTree>
    <p:extLst>
      <p:ext uri="{BB962C8B-B14F-4D97-AF65-F5344CB8AC3E}">
        <p14:creationId xmlns:p14="http://schemas.microsoft.com/office/powerpoint/2010/main" val="27723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Orion </a:t>
            </a:r>
            <a:r>
              <a:rPr lang="en-US" sz="2800" b="1" dirty="0" err="1"/>
              <a:t>SkyQuest</a:t>
            </a:r>
            <a:r>
              <a:rPr lang="en-US" sz="2800" b="1" dirty="0"/>
              <a:t> XT8 Operating Points</a:t>
            </a:r>
            <a:endParaRPr lang="en-US" dirty="0"/>
          </a:p>
        </p:txBody>
      </p:sp>
      <p:sp>
        <p:nvSpPr>
          <p:cNvPr id="4" name="Content Placeholder 3"/>
          <p:cNvSpPr>
            <a:spLocks noGrp="1"/>
          </p:cNvSpPr>
          <p:nvPr>
            <p:ph idx="1"/>
          </p:nvPr>
        </p:nvSpPr>
        <p:spPr/>
        <p:txBody>
          <a:bodyPr/>
          <a:lstStyle/>
          <a:p>
            <a:r>
              <a:rPr lang="en-US" dirty="0" smtClean="0"/>
              <a:t>Half-Max Brightness </a:t>
            </a:r>
          </a:p>
        </p:txBody>
      </p:sp>
      <p:sp>
        <p:nvSpPr>
          <p:cNvPr id="5" name="TextBox 4"/>
          <p:cNvSpPr txBox="1"/>
          <p:nvPr/>
        </p:nvSpPr>
        <p:spPr>
          <a:xfrm>
            <a:off x="1295400" y="2152977"/>
            <a:ext cx="6248400" cy="2800767"/>
          </a:xfrm>
          <a:prstGeom prst="rect">
            <a:avLst/>
          </a:prstGeom>
          <a:noFill/>
        </p:spPr>
        <p:txBody>
          <a:bodyPr wrap="square" rtlCol="0">
            <a:spAutoFit/>
          </a:bodyPr>
          <a:lstStyle/>
          <a:p>
            <a:pPr marL="457200" indent="-457200">
              <a:spcBef>
                <a:spcPts val="2400"/>
              </a:spcBef>
              <a:buFont typeface="+mj-lt"/>
              <a:buAutoNum type="alphaLcParenR"/>
            </a:pPr>
            <a:r>
              <a:rPr lang="en-US" dirty="0" smtClean="0">
                <a:latin typeface="+mn-lt"/>
              </a:rPr>
              <a:t>D</a:t>
            </a:r>
            <a:r>
              <a:rPr lang="en-US" baseline="-25000" dirty="0" smtClean="0">
                <a:latin typeface="+mn-lt"/>
              </a:rPr>
              <a:t>ep</a:t>
            </a:r>
            <a:r>
              <a:rPr lang="en-US" dirty="0" smtClean="0">
                <a:latin typeface="+mn-lt"/>
              </a:rPr>
              <a:t> = </a:t>
            </a:r>
            <a:r>
              <a:rPr lang="en-US" b="1" dirty="0" smtClean="0">
                <a:latin typeface="+mn-lt"/>
              </a:rPr>
              <a:t>5mm</a:t>
            </a:r>
          </a:p>
          <a:p>
            <a:pPr marL="457200" indent="-457200">
              <a:spcBef>
                <a:spcPts val="2400"/>
              </a:spcBef>
              <a:buFont typeface="+mj-lt"/>
              <a:buAutoNum type="alphaLcParenR"/>
            </a:pPr>
            <a:r>
              <a:rPr lang="en-US" dirty="0" err="1" smtClean="0">
                <a:latin typeface="+mn-lt"/>
              </a:rPr>
              <a:t>f</a:t>
            </a:r>
            <a:r>
              <a:rPr lang="en-US" baseline="-25000" dirty="0" err="1" smtClean="0">
                <a:latin typeface="+mn-lt"/>
              </a:rPr>
              <a:t>e</a:t>
            </a:r>
            <a:r>
              <a:rPr lang="en-US" dirty="0" smtClean="0">
                <a:latin typeface="+mn-lt"/>
              </a:rPr>
              <a:t> </a:t>
            </a:r>
            <a:r>
              <a:rPr lang="en-US" dirty="0">
                <a:latin typeface="+mn-lt"/>
              </a:rPr>
              <a:t>= </a:t>
            </a:r>
            <a:r>
              <a:rPr lang="en-US" dirty="0" err="1">
                <a:solidFill>
                  <a:srgbClr val="40458C"/>
                </a:solidFill>
                <a:latin typeface="Tahoma"/>
              </a:rPr>
              <a:t>D</a:t>
            </a:r>
            <a:r>
              <a:rPr lang="en-US" baseline="-25000" dirty="0" err="1">
                <a:solidFill>
                  <a:srgbClr val="40458C"/>
                </a:solidFill>
                <a:latin typeface="Tahoma"/>
              </a:rPr>
              <a:t>ep</a:t>
            </a:r>
            <a:r>
              <a:rPr lang="en-US" sz="1800" dirty="0" err="1">
                <a:solidFill>
                  <a:srgbClr val="40458C"/>
                </a:solidFill>
                <a:latin typeface="Tahoma"/>
              </a:rPr>
              <a:t>×</a:t>
            </a:r>
            <a:r>
              <a:rPr lang="en-US" dirty="0" err="1">
                <a:solidFill>
                  <a:srgbClr val="40458C"/>
                </a:solidFill>
                <a:latin typeface="Tahoma"/>
              </a:rPr>
              <a:t>f</a:t>
            </a:r>
            <a:r>
              <a:rPr lang="en-US" baseline="-25000" dirty="0" err="1">
                <a:solidFill>
                  <a:srgbClr val="40458C"/>
                </a:solidFill>
                <a:latin typeface="Tahoma"/>
              </a:rPr>
              <a:t>R</a:t>
            </a:r>
            <a:r>
              <a:rPr lang="en-US" dirty="0">
                <a:solidFill>
                  <a:srgbClr val="40458C"/>
                </a:solidFill>
                <a:latin typeface="Tahoma"/>
              </a:rPr>
              <a:t> = </a:t>
            </a:r>
            <a:r>
              <a:rPr lang="en-US" dirty="0" smtClean="0">
                <a:solidFill>
                  <a:srgbClr val="40458C"/>
                </a:solidFill>
                <a:latin typeface="Tahoma"/>
              </a:rPr>
              <a:t>5</a:t>
            </a:r>
            <a:r>
              <a:rPr lang="en-US" sz="1800" dirty="0" smtClean="0">
                <a:solidFill>
                  <a:srgbClr val="40458C"/>
                </a:solidFill>
                <a:latin typeface="Tahoma"/>
              </a:rPr>
              <a:t>×</a:t>
            </a:r>
            <a:r>
              <a:rPr lang="en-US" dirty="0" smtClean="0">
                <a:solidFill>
                  <a:srgbClr val="40458C"/>
                </a:solidFill>
                <a:latin typeface="Tahoma"/>
              </a:rPr>
              <a:t>6 </a:t>
            </a:r>
            <a:r>
              <a:rPr lang="en-US" dirty="0">
                <a:solidFill>
                  <a:srgbClr val="40458C"/>
                </a:solidFill>
                <a:latin typeface="Tahoma"/>
              </a:rPr>
              <a:t>= </a:t>
            </a:r>
            <a:r>
              <a:rPr lang="en-US" b="1" dirty="0" smtClean="0">
                <a:latin typeface="+mn-lt"/>
              </a:rPr>
              <a:t>30mm</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smtClean="0">
                <a:latin typeface="+mn-lt"/>
              </a:rPr>
              <a:t>M </a:t>
            </a:r>
            <a:r>
              <a:rPr lang="en-US" dirty="0">
                <a:latin typeface="+mn-lt"/>
              </a:rPr>
              <a:t>=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203/5 </a:t>
            </a:r>
            <a:r>
              <a:rPr lang="en-US" dirty="0">
                <a:latin typeface="+mn-lt"/>
              </a:rPr>
              <a:t>= </a:t>
            </a:r>
            <a:r>
              <a:rPr lang="en-US" b="1" dirty="0" smtClean="0">
                <a:latin typeface="+mn-lt"/>
              </a:rPr>
              <a:t>40</a:t>
            </a:r>
            <a:r>
              <a:rPr lang="en-US" dirty="0" smtClean="0">
                <a:latin typeface="+mn-lt"/>
              </a:rPr>
              <a:t> </a:t>
            </a:r>
            <a:br>
              <a:rPr lang="en-US" dirty="0" smtClean="0">
                <a:latin typeface="+mn-lt"/>
              </a:rPr>
            </a:br>
            <a:r>
              <a:rPr lang="en-US" sz="2000" dirty="0" smtClean="0">
                <a:solidFill>
                  <a:schemeClr val="bg2">
                    <a:lumMod val="75000"/>
                  </a:schemeClr>
                </a:solidFill>
                <a:latin typeface="+mn-lt"/>
              </a:rPr>
              <a:t>(pretty decent for deep sky)</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a:t>
            </a:r>
            <a:r>
              <a:rPr lang="en-US" dirty="0" smtClean="0">
                <a:latin typeface="+mn-lt"/>
              </a:rPr>
              <a:t>2*5² </a:t>
            </a:r>
            <a:r>
              <a:rPr lang="en-US" dirty="0">
                <a:latin typeface="+mn-lt"/>
              </a:rPr>
              <a:t>= </a:t>
            </a:r>
            <a:r>
              <a:rPr lang="en-US" b="1" dirty="0" smtClean="0">
                <a:latin typeface="+mn-lt"/>
              </a:rPr>
              <a:t>50%</a:t>
            </a:r>
            <a:r>
              <a:rPr lang="en-US" dirty="0" smtClean="0">
                <a:latin typeface="+mn-lt"/>
              </a:rPr>
              <a:t> </a:t>
            </a:r>
            <a:endParaRPr lang="en-US" sz="2000" dirty="0">
              <a:solidFill>
                <a:schemeClr val="bg2">
                  <a:lumMod val="75000"/>
                </a:schemeClr>
              </a:solidFill>
              <a:latin typeface="+mn-lt"/>
            </a:endParaRPr>
          </a:p>
        </p:txBody>
      </p:sp>
      <p:sp>
        <p:nvSpPr>
          <p:cNvPr id="6" name="TextBox 5"/>
          <p:cNvSpPr txBox="1"/>
          <p:nvPr/>
        </p:nvSpPr>
        <p:spPr>
          <a:xfrm>
            <a:off x="899102" y="5410200"/>
            <a:ext cx="7952818" cy="461665"/>
          </a:xfrm>
          <a:prstGeom prst="rect">
            <a:avLst/>
          </a:prstGeom>
          <a:noFill/>
        </p:spPr>
        <p:txBody>
          <a:bodyPr wrap="none" rtlCol="0">
            <a:spAutoFit/>
          </a:bodyPr>
          <a:lstStyle/>
          <a:p>
            <a:pPr lvl="0"/>
            <a:r>
              <a:rPr lang="en-US" b="0" i="1" dirty="0" smtClean="0">
                <a:solidFill>
                  <a:schemeClr val="bg1">
                    <a:lumMod val="50000"/>
                  </a:schemeClr>
                </a:solidFill>
              </a:rPr>
              <a:t>Extra credit: </a:t>
            </a:r>
            <a:r>
              <a:rPr lang="en-US" i="1" dirty="0" err="1">
                <a:solidFill>
                  <a:srgbClr val="FFFFFF">
                    <a:lumMod val="50000"/>
                  </a:srgbClr>
                </a:solidFill>
              </a:rPr>
              <a:t>FOV</a:t>
            </a:r>
            <a:r>
              <a:rPr lang="en-US" i="1" baseline="-25000" dirty="0" err="1">
                <a:solidFill>
                  <a:srgbClr val="FFFFFF">
                    <a:lumMod val="50000"/>
                  </a:srgbClr>
                </a:solidFill>
              </a:rPr>
              <a:t>e</a:t>
            </a:r>
            <a:r>
              <a:rPr lang="en-US" i="1" dirty="0">
                <a:solidFill>
                  <a:srgbClr val="FFFFFF">
                    <a:lumMod val="50000"/>
                  </a:srgbClr>
                </a:solidFill>
              </a:rPr>
              <a:t> depends on actual eyepiece chosen</a:t>
            </a:r>
            <a:endParaRPr lang="en-US" b="1" i="1" dirty="0">
              <a:solidFill>
                <a:srgbClr val="FFFFFF">
                  <a:lumMod val="50000"/>
                </a:srgbClr>
              </a:solidFill>
            </a:endParaRPr>
          </a:p>
        </p:txBody>
      </p:sp>
      <p:sp>
        <p:nvSpPr>
          <p:cNvPr id="7" name="TextBox 6"/>
          <p:cNvSpPr txBox="1"/>
          <p:nvPr/>
        </p:nvSpPr>
        <p:spPr>
          <a:xfrm>
            <a:off x="899102" y="5876330"/>
            <a:ext cx="7237879" cy="461665"/>
          </a:xfrm>
          <a:prstGeom prst="rect">
            <a:avLst/>
          </a:prstGeom>
          <a:noFill/>
        </p:spPr>
        <p:txBody>
          <a:bodyPr wrap="none" rtlCol="0">
            <a:spAutoFit/>
          </a:bodyPr>
          <a:lstStyle/>
          <a:p>
            <a:r>
              <a:rPr lang="en-US" b="0" i="1" dirty="0" smtClean="0">
                <a:solidFill>
                  <a:schemeClr val="bg1">
                    <a:lumMod val="50000"/>
                  </a:schemeClr>
                </a:solidFill>
              </a:rPr>
              <a:t>Extra credit: Resolution = 120/40 = </a:t>
            </a:r>
            <a:r>
              <a:rPr lang="en-US" b="1" i="1" dirty="0" smtClean="0">
                <a:solidFill>
                  <a:schemeClr val="bg1">
                    <a:lumMod val="50000"/>
                  </a:schemeClr>
                </a:solidFill>
              </a:rPr>
              <a:t>3</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4055" r="12080"/>
          <a:stretch/>
        </p:blipFill>
        <p:spPr>
          <a:xfrm>
            <a:off x="7167114" y="1371601"/>
            <a:ext cx="1519685" cy="2057399"/>
          </a:xfrm>
          <a:prstGeom prst="rect">
            <a:avLst/>
          </a:prstGeom>
        </p:spPr>
      </p:pic>
    </p:spTree>
    <p:extLst>
      <p:ext uri="{BB962C8B-B14F-4D97-AF65-F5344CB8AC3E}">
        <p14:creationId xmlns:p14="http://schemas.microsoft.com/office/powerpoint/2010/main" val="5339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Telescopes 18-inch </a:t>
            </a:r>
            <a:r>
              <a:rPr lang="en-US" sz="2800" b="1" dirty="0" err="1" smtClean="0"/>
              <a:t>Dobsonian</a:t>
            </a:r>
            <a:r>
              <a:rPr lang="en-US" sz="2800" b="1" dirty="0" smtClean="0"/>
              <a:t> </a:t>
            </a:r>
            <a:endParaRPr lang="en-US" sz="2800" b="1" dirty="0"/>
          </a:p>
        </p:txBody>
      </p:sp>
      <p:sp>
        <p:nvSpPr>
          <p:cNvPr id="4" name="Content Placeholder 3"/>
          <p:cNvSpPr>
            <a:spLocks noGrp="1"/>
          </p:cNvSpPr>
          <p:nvPr>
            <p:ph idx="1"/>
          </p:nvPr>
        </p:nvSpPr>
        <p:spPr/>
        <p:txBody>
          <a:bodyPr/>
          <a:lstStyle/>
          <a:p>
            <a:r>
              <a:rPr lang="en-US" dirty="0" smtClean="0"/>
              <a:t>Scope Properties</a:t>
            </a:r>
          </a:p>
          <a:p>
            <a:pPr lvl="1">
              <a:spcBef>
                <a:spcPts val="1800"/>
              </a:spcBef>
            </a:pPr>
            <a:r>
              <a:rPr lang="pt-BR" sz="2400" dirty="0">
                <a:solidFill>
                  <a:schemeClr val="bg2">
                    <a:lumMod val="75000"/>
                  </a:schemeClr>
                </a:solidFill>
              </a:rPr>
              <a:t>D</a:t>
            </a:r>
            <a:r>
              <a:rPr lang="pt-BR" sz="2400" baseline="-25000" dirty="0">
                <a:solidFill>
                  <a:schemeClr val="bg2">
                    <a:lumMod val="75000"/>
                  </a:schemeClr>
                </a:solidFill>
              </a:rPr>
              <a:t>O</a:t>
            </a:r>
            <a:r>
              <a:rPr lang="pt-BR" sz="2400" dirty="0">
                <a:solidFill>
                  <a:schemeClr val="bg2">
                    <a:lumMod val="75000"/>
                  </a:schemeClr>
                </a:solidFill>
              </a:rPr>
              <a:t> = 18</a:t>
            </a:r>
            <a:r>
              <a:rPr lang="pt-BR" sz="2400" dirty="0" smtClean="0">
                <a:solidFill>
                  <a:schemeClr val="bg2">
                    <a:lumMod val="75000"/>
                  </a:schemeClr>
                </a:solidFill>
              </a:rPr>
              <a:t>"</a:t>
            </a:r>
            <a:r>
              <a:rPr lang="pt-BR" sz="1800" dirty="0" smtClean="0">
                <a:solidFill>
                  <a:schemeClr val="bg2">
                    <a:lumMod val="75000"/>
                  </a:schemeClr>
                </a:solidFill>
              </a:rPr>
              <a:t>×</a:t>
            </a:r>
            <a:r>
              <a:rPr lang="pt-BR" sz="2400" dirty="0" smtClean="0">
                <a:solidFill>
                  <a:schemeClr val="bg2">
                    <a:lumMod val="75000"/>
                  </a:schemeClr>
                </a:solidFill>
              </a:rPr>
              <a:t>25.4 </a:t>
            </a:r>
            <a:r>
              <a:rPr lang="pt-BR" sz="2400" dirty="0">
                <a:solidFill>
                  <a:schemeClr val="bg2">
                    <a:lumMod val="75000"/>
                  </a:schemeClr>
                </a:solidFill>
              </a:rPr>
              <a:t>= </a:t>
            </a:r>
            <a:r>
              <a:rPr lang="pt-BR" sz="2400" b="1" dirty="0">
                <a:solidFill>
                  <a:schemeClr val="bg2">
                    <a:lumMod val="75000"/>
                  </a:schemeClr>
                </a:solidFill>
              </a:rPr>
              <a:t>457mm</a:t>
            </a:r>
          </a:p>
          <a:p>
            <a:pPr lvl="1">
              <a:spcBef>
                <a:spcPts val="1800"/>
              </a:spcBef>
            </a:pPr>
            <a:r>
              <a:rPr lang="pt-BR" sz="2400" dirty="0">
                <a:solidFill>
                  <a:schemeClr val="bg2">
                    <a:lumMod val="75000"/>
                  </a:schemeClr>
                </a:solidFill>
              </a:rPr>
              <a:t>f</a:t>
            </a:r>
            <a:r>
              <a:rPr lang="pt-BR" sz="2400" baseline="-25000" dirty="0">
                <a:solidFill>
                  <a:schemeClr val="bg2">
                    <a:lumMod val="75000"/>
                  </a:schemeClr>
                </a:solidFill>
              </a:rPr>
              <a:t>R</a:t>
            </a:r>
            <a:r>
              <a:rPr lang="pt-BR" sz="2400" dirty="0">
                <a:solidFill>
                  <a:schemeClr val="bg2">
                    <a:lumMod val="75000"/>
                  </a:schemeClr>
                </a:solidFill>
              </a:rPr>
              <a:t> = </a:t>
            </a:r>
            <a:r>
              <a:rPr lang="pt-BR" sz="2400" b="1" dirty="0" smtClean="0">
                <a:solidFill>
                  <a:schemeClr val="bg2">
                    <a:lumMod val="75000"/>
                  </a:schemeClr>
                </a:solidFill>
              </a:rPr>
              <a:t>4.5</a:t>
            </a:r>
            <a:endParaRPr lang="pt-BR" sz="2400" b="1" dirty="0">
              <a:solidFill>
                <a:schemeClr val="bg2">
                  <a:lumMod val="75000"/>
                </a:schemeClr>
              </a:solidFill>
            </a:endParaRPr>
          </a:p>
          <a:p>
            <a:pPr lvl="1">
              <a:spcBef>
                <a:spcPts val="1800"/>
              </a:spcBef>
            </a:pPr>
            <a:r>
              <a:rPr lang="pt-BR" sz="2400" dirty="0">
                <a:solidFill>
                  <a:schemeClr val="bg2">
                    <a:lumMod val="75000"/>
                  </a:schemeClr>
                </a:solidFill>
              </a:rPr>
              <a:t>P</a:t>
            </a:r>
            <a:r>
              <a:rPr lang="pt-BR" sz="2400" baseline="-25000" dirty="0">
                <a:solidFill>
                  <a:schemeClr val="bg2">
                    <a:lumMod val="75000"/>
                  </a:schemeClr>
                </a:solidFill>
              </a:rPr>
              <a:t>R</a:t>
            </a:r>
            <a:r>
              <a:rPr lang="pt-BR" sz="2400" dirty="0">
                <a:solidFill>
                  <a:schemeClr val="bg2">
                    <a:lumMod val="75000"/>
                  </a:schemeClr>
                </a:solidFill>
              </a:rPr>
              <a:t> = 120/D</a:t>
            </a:r>
            <a:r>
              <a:rPr lang="pt-BR" sz="2400" baseline="-25000" dirty="0">
                <a:solidFill>
                  <a:schemeClr val="bg2">
                    <a:lumMod val="75000"/>
                  </a:schemeClr>
                </a:solidFill>
              </a:rPr>
              <a:t>O</a:t>
            </a:r>
            <a:r>
              <a:rPr lang="pt-BR" sz="2400" dirty="0">
                <a:solidFill>
                  <a:schemeClr val="bg2">
                    <a:lumMod val="75000"/>
                  </a:schemeClr>
                </a:solidFill>
              </a:rPr>
              <a:t> = </a:t>
            </a:r>
            <a:r>
              <a:rPr lang="pt-BR" sz="2400" dirty="0" smtClean="0">
                <a:solidFill>
                  <a:schemeClr val="bg2">
                    <a:lumMod val="75000"/>
                  </a:schemeClr>
                </a:solidFill>
              </a:rPr>
              <a:t>120/457 </a:t>
            </a:r>
            <a:br>
              <a:rPr lang="pt-BR" sz="2400" dirty="0" smtClean="0">
                <a:solidFill>
                  <a:schemeClr val="bg2">
                    <a:lumMod val="75000"/>
                  </a:schemeClr>
                </a:solidFill>
              </a:rPr>
            </a:br>
            <a:r>
              <a:rPr lang="pt-BR" sz="2400" dirty="0" smtClean="0">
                <a:solidFill>
                  <a:schemeClr val="bg2">
                    <a:lumMod val="75000"/>
                  </a:schemeClr>
                </a:solidFill>
              </a:rPr>
              <a:t>= </a:t>
            </a:r>
            <a:r>
              <a:rPr lang="pt-BR" sz="2400" b="1" dirty="0" smtClean="0">
                <a:solidFill>
                  <a:schemeClr val="bg2">
                    <a:lumMod val="75000"/>
                  </a:schemeClr>
                </a:solidFill>
              </a:rPr>
              <a:t>0.3 </a:t>
            </a:r>
            <a:r>
              <a:rPr lang="pt-BR" sz="2400" b="1" dirty="0">
                <a:solidFill>
                  <a:schemeClr val="bg2">
                    <a:lumMod val="75000"/>
                  </a:schemeClr>
                </a:solidFill>
              </a:rPr>
              <a:t>arc-seconds</a:t>
            </a:r>
          </a:p>
          <a:p>
            <a:pPr lvl="1">
              <a:spcBef>
                <a:spcPts val="1800"/>
              </a:spcBef>
            </a:pPr>
            <a:r>
              <a:rPr lang="pt-BR" sz="2400" dirty="0">
                <a:solidFill>
                  <a:schemeClr val="bg2">
                    <a:lumMod val="75000"/>
                  </a:schemeClr>
                </a:solidFill>
              </a:rPr>
              <a:t>L</a:t>
            </a:r>
            <a:r>
              <a:rPr lang="pt-BR" sz="2400" baseline="-25000" dirty="0">
                <a:solidFill>
                  <a:schemeClr val="bg2">
                    <a:lumMod val="75000"/>
                  </a:schemeClr>
                </a:solidFill>
              </a:rPr>
              <a:t>mag</a:t>
            </a:r>
            <a:r>
              <a:rPr lang="pt-BR" sz="2400" dirty="0">
                <a:solidFill>
                  <a:schemeClr val="bg2">
                    <a:lumMod val="75000"/>
                  </a:schemeClr>
                </a:solidFill>
              </a:rPr>
              <a:t> = 2 + 5 log(D</a:t>
            </a:r>
            <a:r>
              <a:rPr lang="pt-BR" sz="2400" baseline="-25000" dirty="0">
                <a:solidFill>
                  <a:schemeClr val="bg2">
                    <a:lumMod val="75000"/>
                  </a:schemeClr>
                </a:solidFill>
              </a:rPr>
              <a:t>O</a:t>
            </a:r>
            <a:r>
              <a:rPr lang="pt-BR" sz="2400" dirty="0">
                <a:solidFill>
                  <a:schemeClr val="bg2">
                    <a:lumMod val="75000"/>
                  </a:schemeClr>
                </a:solidFill>
              </a:rPr>
              <a:t>) </a:t>
            </a:r>
            <a:r>
              <a:rPr lang="pt-BR" sz="2400" dirty="0" smtClean="0">
                <a:solidFill>
                  <a:schemeClr val="bg2">
                    <a:lumMod val="75000"/>
                  </a:schemeClr>
                </a:solidFill>
              </a:rPr>
              <a:t/>
            </a:r>
            <a:br>
              <a:rPr lang="pt-BR" sz="2400" dirty="0" smtClean="0">
                <a:solidFill>
                  <a:schemeClr val="bg2">
                    <a:lumMod val="75000"/>
                  </a:schemeClr>
                </a:solidFill>
              </a:rPr>
            </a:br>
            <a:r>
              <a:rPr lang="pt-BR" sz="2400" dirty="0" smtClean="0">
                <a:solidFill>
                  <a:schemeClr val="bg2">
                    <a:lumMod val="75000"/>
                  </a:schemeClr>
                </a:solidFill>
              </a:rPr>
              <a:t>= </a:t>
            </a:r>
            <a:r>
              <a:rPr lang="pt-BR" sz="2400" dirty="0">
                <a:solidFill>
                  <a:schemeClr val="bg2">
                    <a:lumMod val="75000"/>
                  </a:schemeClr>
                </a:solidFill>
              </a:rPr>
              <a:t>2 + 5 </a:t>
            </a:r>
            <a:r>
              <a:rPr lang="pt-BR" sz="2400" dirty="0" smtClean="0">
                <a:solidFill>
                  <a:schemeClr val="bg2">
                    <a:lumMod val="75000"/>
                  </a:schemeClr>
                </a:solidFill>
              </a:rPr>
              <a:t>log(203) </a:t>
            </a:r>
            <a:r>
              <a:rPr lang="pt-BR" sz="2400" dirty="0">
                <a:solidFill>
                  <a:schemeClr val="bg2">
                    <a:lumMod val="75000"/>
                  </a:schemeClr>
                </a:solidFill>
              </a:rPr>
              <a:t>= </a:t>
            </a:r>
            <a:r>
              <a:rPr lang="pt-BR" sz="2400" b="1" dirty="0" smtClean="0">
                <a:solidFill>
                  <a:schemeClr val="bg2">
                    <a:lumMod val="75000"/>
                  </a:schemeClr>
                </a:solidFill>
              </a:rPr>
              <a:t>15.3</a:t>
            </a:r>
            <a:endParaRPr lang="en-US" sz="2400" b="1" dirty="0">
              <a:solidFill>
                <a:schemeClr val="bg2">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02410"/>
            <a:ext cx="3348038" cy="4539712"/>
          </a:xfrm>
          <a:prstGeom prst="rect">
            <a:avLst/>
          </a:prstGeom>
        </p:spPr>
      </p:pic>
    </p:spTree>
    <p:extLst>
      <p:ext uri="{BB962C8B-B14F-4D97-AF65-F5344CB8AC3E}">
        <p14:creationId xmlns:p14="http://schemas.microsoft.com/office/powerpoint/2010/main" val="1733336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a:t>
            </a:r>
            <a:r>
              <a:rPr lang="en-US" sz="2800" b="1" dirty="0" smtClean="0"/>
              <a:t>18-inch Operating Points</a:t>
            </a:r>
            <a:endParaRPr lang="en-US" dirty="0"/>
          </a:p>
        </p:txBody>
      </p:sp>
      <p:sp>
        <p:nvSpPr>
          <p:cNvPr id="4" name="Content Placeholder 3"/>
          <p:cNvSpPr>
            <a:spLocks noGrp="1"/>
          </p:cNvSpPr>
          <p:nvPr>
            <p:ph idx="1"/>
          </p:nvPr>
        </p:nvSpPr>
        <p:spPr/>
        <p:txBody>
          <a:bodyPr/>
          <a:lstStyle/>
          <a:p>
            <a:r>
              <a:rPr lang="en-US" dirty="0" smtClean="0"/>
              <a:t>Max Magnification </a:t>
            </a:r>
          </a:p>
        </p:txBody>
      </p:sp>
      <p:sp>
        <p:nvSpPr>
          <p:cNvPr id="5" name="TextBox 4"/>
          <p:cNvSpPr txBox="1"/>
          <p:nvPr/>
        </p:nvSpPr>
        <p:spPr>
          <a:xfrm>
            <a:off x="1295400" y="2151489"/>
            <a:ext cx="7086600" cy="2862322"/>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M</a:t>
            </a:r>
            <a:r>
              <a:rPr lang="en-US" baseline="-25000" dirty="0" err="1">
                <a:latin typeface="+mn-lt"/>
              </a:rPr>
              <a:t>max</a:t>
            </a:r>
            <a:r>
              <a:rPr lang="en-US" dirty="0">
                <a:latin typeface="+mn-lt"/>
              </a:rPr>
              <a:t> = D</a:t>
            </a:r>
            <a:r>
              <a:rPr lang="en-US" baseline="-25000" dirty="0">
                <a:latin typeface="+mn-lt"/>
              </a:rPr>
              <a:t>O</a:t>
            </a:r>
            <a:r>
              <a:rPr lang="en-US" dirty="0">
                <a:latin typeface="+mn-lt"/>
              </a:rPr>
              <a:t> = </a:t>
            </a:r>
            <a:r>
              <a:rPr lang="en-US" dirty="0" smtClean="0">
                <a:latin typeface="+mn-lt"/>
              </a:rPr>
              <a:t>457</a:t>
            </a:r>
            <a:r>
              <a:rPr lang="en-US" dirty="0">
                <a:latin typeface="+mn-lt"/>
              </a:rPr>
              <a:t> </a:t>
            </a:r>
            <a:r>
              <a:rPr lang="en-US" sz="2000" dirty="0" smtClean="0">
                <a:solidFill>
                  <a:schemeClr val="bg2">
                    <a:lumMod val="75000"/>
                  </a:schemeClr>
                </a:solidFill>
                <a:latin typeface="+mn-lt"/>
              </a:rPr>
              <a:t>   oh, ah....  no.  </a:t>
            </a:r>
            <a:br>
              <a:rPr lang="en-US" sz="2000" dirty="0" smtClean="0">
                <a:solidFill>
                  <a:schemeClr val="bg2">
                    <a:lumMod val="75000"/>
                  </a:schemeClr>
                </a:solidFill>
                <a:latin typeface="+mn-lt"/>
              </a:rPr>
            </a:br>
            <a:r>
              <a:rPr lang="en-US" sz="2000" dirty="0" smtClean="0">
                <a:solidFill>
                  <a:schemeClr val="bg2">
                    <a:lumMod val="75000"/>
                  </a:schemeClr>
                </a:solidFill>
                <a:latin typeface="+mn-lt"/>
              </a:rPr>
              <a:t>Limited by the atmosphere, call it </a:t>
            </a:r>
            <a:r>
              <a:rPr lang="en-US" b="1" dirty="0">
                <a:latin typeface="+mn-lt"/>
              </a:rPr>
              <a:t>200</a:t>
            </a:r>
            <a:r>
              <a:rPr lang="en-US" sz="2000" dirty="0" smtClean="0">
                <a:solidFill>
                  <a:schemeClr val="bg2">
                    <a:lumMod val="75000"/>
                  </a:schemeClr>
                </a:solidFill>
                <a:latin typeface="+mn-lt"/>
              </a:rPr>
              <a:t>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D</a:t>
            </a:r>
            <a:r>
              <a:rPr lang="en-US" baseline="-25000" dirty="0">
                <a:latin typeface="+mn-lt"/>
              </a:rPr>
              <a:t>O</a:t>
            </a:r>
            <a:r>
              <a:rPr lang="en-US" dirty="0">
                <a:latin typeface="+mn-lt"/>
              </a:rPr>
              <a:t>/M = </a:t>
            </a:r>
            <a:r>
              <a:rPr lang="en-US" dirty="0" smtClean="0">
                <a:latin typeface="+mn-lt"/>
              </a:rPr>
              <a:t>457/200 </a:t>
            </a:r>
            <a:r>
              <a:rPr lang="en-US" dirty="0">
                <a:latin typeface="+mn-lt"/>
              </a:rPr>
              <a:t>= </a:t>
            </a:r>
            <a:r>
              <a:rPr lang="en-US" b="1" dirty="0" smtClean="0">
                <a:latin typeface="+mn-lt"/>
              </a:rPr>
              <a:t>2.3mm</a:t>
            </a:r>
            <a:r>
              <a:rPr lang="en-US" dirty="0">
                <a:latin typeface="+mn-lt"/>
              </a:rPr>
              <a:t> </a:t>
            </a:r>
            <a:endParaRPr lang="en-US"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D</a:t>
            </a:r>
            <a:r>
              <a:rPr lang="en-US" baseline="-25000" dirty="0">
                <a:latin typeface="+mn-lt"/>
              </a:rPr>
              <a:t>ep</a:t>
            </a:r>
            <a:r>
              <a:rPr lang="en-US" dirty="0">
                <a:latin typeface="+mn-lt"/>
              </a:rPr>
              <a:t> * </a:t>
            </a:r>
            <a:r>
              <a:rPr lang="en-US" dirty="0" err="1">
                <a:latin typeface="+mn-lt"/>
              </a:rPr>
              <a:t>f</a:t>
            </a:r>
            <a:r>
              <a:rPr lang="en-US" baseline="-25000" dirty="0" err="1">
                <a:latin typeface="+mn-lt"/>
              </a:rPr>
              <a:t>R</a:t>
            </a:r>
            <a:r>
              <a:rPr lang="en-US" dirty="0">
                <a:latin typeface="+mn-lt"/>
              </a:rPr>
              <a:t> = </a:t>
            </a:r>
            <a:r>
              <a:rPr lang="en-US" dirty="0" smtClean="0">
                <a:latin typeface="+mn-lt"/>
              </a:rPr>
              <a:t>2.3*4.5 </a:t>
            </a:r>
            <a:r>
              <a:rPr lang="en-US" dirty="0">
                <a:latin typeface="+mn-lt"/>
              </a:rPr>
              <a:t>= </a:t>
            </a:r>
            <a:r>
              <a:rPr lang="en-US" b="1" dirty="0" smtClean="0">
                <a:latin typeface="+mn-lt"/>
              </a:rPr>
              <a:t>10mm</a:t>
            </a:r>
            <a:endParaRPr lang="en-US" dirty="0">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a:t>
            </a:r>
            <a:r>
              <a:rPr lang="en-US" dirty="0" smtClean="0">
                <a:latin typeface="+mn-lt"/>
              </a:rPr>
              <a:t>2*2.3² </a:t>
            </a:r>
            <a:r>
              <a:rPr lang="en-US" dirty="0">
                <a:latin typeface="+mn-lt"/>
              </a:rPr>
              <a:t>= </a:t>
            </a:r>
            <a:r>
              <a:rPr lang="en-US" b="1" dirty="0" smtClean="0">
                <a:latin typeface="+mn-lt"/>
              </a:rPr>
              <a:t>10.4%</a:t>
            </a:r>
            <a:r>
              <a:rPr lang="en-US" dirty="0">
                <a:latin typeface="+mn-lt"/>
              </a:rPr>
              <a:t> </a:t>
            </a:r>
            <a:r>
              <a:rPr lang="en-US" dirty="0" smtClean="0">
                <a:latin typeface="+mn-lt"/>
              </a:rPr>
              <a:t> </a:t>
            </a:r>
            <a:r>
              <a:rPr lang="en-US" sz="2000" dirty="0">
                <a:solidFill>
                  <a:schemeClr val="bg2">
                    <a:lumMod val="75000"/>
                  </a:schemeClr>
                </a:solidFill>
                <a:latin typeface="+mn-lt"/>
              </a:rPr>
              <a:t>(at 200x</a:t>
            </a:r>
            <a:r>
              <a:rPr lang="en-US" sz="2000" dirty="0" smtClean="0">
                <a:solidFill>
                  <a:schemeClr val="bg2">
                    <a:lumMod val="75000"/>
                  </a:schemeClr>
                </a:solidFill>
                <a:latin typeface="+mn-lt"/>
              </a:rPr>
              <a:t>!!)</a:t>
            </a:r>
            <a:endParaRPr lang="en-US" sz="2000" dirty="0">
              <a:solidFill>
                <a:schemeClr val="bg2">
                  <a:lumMod val="75000"/>
                </a:schemeClr>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325" y="1202410"/>
            <a:ext cx="1585913" cy="2150390"/>
          </a:xfrm>
          <a:prstGeom prst="rect">
            <a:avLst/>
          </a:prstGeom>
        </p:spPr>
      </p:pic>
    </p:spTree>
    <p:extLst>
      <p:ext uri="{BB962C8B-B14F-4D97-AF65-F5344CB8AC3E}">
        <p14:creationId xmlns:p14="http://schemas.microsoft.com/office/powerpoint/2010/main" val="2899437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18-inch Operating Points</a:t>
            </a:r>
            <a:endParaRPr lang="en-US" dirty="0"/>
          </a:p>
        </p:txBody>
      </p:sp>
      <p:sp>
        <p:nvSpPr>
          <p:cNvPr id="4" name="Content Placeholder 3"/>
          <p:cNvSpPr>
            <a:spLocks noGrp="1"/>
          </p:cNvSpPr>
          <p:nvPr>
            <p:ph idx="1"/>
          </p:nvPr>
        </p:nvSpPr>
        <p:spPr/>
        <p:txBody>
          <a:bodyPr/>
          <a:lstStyle/>
          <a:p>
            <a:r>
              <a:rPr lang="en-US" dirty="0" smtClean="0"/>
              <a:t>Max Brightness</a:t>
            </a:r>
          </a:p>
        </p:txBody>
      </p:sp>
      <p:sp>
        <p:nvSpPr>
          <p:cNvPr id="5" name="TextBox 4"/>
          <p:cNvSpPr txBox="1"/>
          <p:nvPr/>
        </p:nvSpPr>
        <p:spPr>
          <a:xfrm>
            <a:off x="1295400" y="2125740"/>
            <a:ext cx="6934200" cy="3724096"/>
          </a:xfrm>
          <a:prstGeom prst="rect">
            <a:avLst/>
          </a:prstGeom>
          <a:noFill/>
        </p:spPr>
        <p:txBody>
          <a:bodyPr wrap="square" rtlCol="0">
            <a:spAutoFit/>
          </a:bodyPr>
          <a:lstStyle/>
          <a:p>
            <a:pPr marL="457200" indent="-457200">
              <a:spcBef>
                <a:spcPts val="2400"/>
              </a:spcBef>
              <a:buFont typeface="+mj-lt"/>
              <a:buAutoNum type="alphaLcParenR"/>
            </a:pPr>
            <a:r>
              <a:rPr lang="en-US" dirty="0" err="1">
                <a:latin typeface="+mn-lt"/>
              </a:rPr>
              <a:t>f</a:t>
            </a:r>
            <a:r>
              <a:rPr lang="en-US" baseline="-25000" dirty="0" err="1">
                <a:latin typeface="+mn-lt"/>
              </a:rPr>
              <a:t>e</a:t>
            </a:r>
            <a:r>
              <a:rPr lang="en-US" dirty="0">
                <a:latin typeface="+mn-lt"/>
              </a:rPr>
              <a:t> = </a:t>
            </a:r>
            <a:r>
              <a:rPr lang="en-US" dirty="0" smtClean="0">
                <a:latin typeface="+mn-lt"/>
              </a:rPr>
              <a:t>7</a:t>
            </a:r>
            <a:r>
              <a:rPr lang="en-US" sz="1800" dirty="0">
                <a:solidFill>
                  <a:srgbClr val="40458C"/>
                </a:solidFill>
                <a:latin typeface="Tahoma"/>
              </a:rPr>
              <a:t>×</a:t>
            </a:r>
            <a:r>
              <a:rPr lang="en-US" dirty="0" smtClean="0">
                <a:latin typeface="+mn-lt"/>
              </a:rPr>
              <a:t>f</a:t>
            </a:r>
            <a:r>
              <a:rPr lang="en-US" baseline="-25000" dirty="0" smtClean="0">
                <a:latin typeface="+mn-lt"/>
              </a:rPr>
              <a:t>R</a:t>
            </a:r>
            <a:r>
              <a:rPr lang="en-US" dirty="0" smtClean="0">
                <a:latin typeface="+mn-lt"/>
              </a:rPr>
              <a:t> </a:t>
            </a:r>
            <a:r>
              <a:rPr lang="en-US" dirty="0">
                <a:latin typeface="+mn-lt"/>
              </a:rPr>
              <a:t>= </a:t>
            </a:r>
            <a:r>
              <a:rPr lang="en-US" dirty="0" smtClean="0">
                <a:latin typeface="+mn-lt"/>
              </a:rPr>
              <a:t>7</a:t>
            </a:r>
            <a:r>
              <a:rPr lang="en-US" sz="1800" dirty="0" smtClean="0">
                <a:solidFill>
                  <a:srgbClr val="40458C"/>
                </a:solidFill>
                <a:latin typeface="Tahoma"/>
              </a:rPr>
              <a:t>×</a:t>
            </a:r>
            <a:r>
              <a:rPr lang="en-US" dirty="0" smtClean="0">
                <a:latin typeface="+mn-lt"/>
              </a:rPr>
              <a:t>4.5 = </a:t>
            </a:r>
            <a:r>
              <a:rPr lang="en-US" b="1" dirty="0" smtClean="0">
                <a:latin typeface="+mn-lt"/>
              </a:rPr>
              <a:t>32mm</a:t>
            </a:r>
            <a:r>
              <a:rPr lang="en-US" sz="2000" dirty="0" smtClean="0">
                <a:solidFill>
                  <a:srgbClr val="B7C1EB">
                    <a:lumMod val="75000"/>
                  </a:srgbClr>
                </a:solidFill>
                <a:latin typeface="Tahoma"/>
              </a:rPr>
              <a:t> </a:t>
            </a:r>
            <a:br>
              <a:rPr lang="en-US" sz="2000" dirty="0" smtClean="0">
                <a:solidFill>
                  <a:srgbClr val="B7C1EB">
                    <a:lumMod val="75000"/>
                  </a:srgbClr>
                </a:solidFill>
                <a:latin typeface="Tahoma"/>
              </a:rPr>
            </a:br>
            <a:r>
              <a:rPr lang="en-US" sz="2000" dirty="0" smtClean="0">
                <a:solidFill>
                  <a:srgbClr val="B7C1EB">
                    <a:lumMod val="75000"/>
                  </a:srgbClr>
                </a:solidFill>
                <a:latin typeface="Tahoma"/>
              </a:rPr>
              <a:t>Easy to get.  </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D</a:t>
            </a:r>
            <a:r>
              <a:rPr lang="en-US" baseline="-25000" dirty="0">
                <a:latin typeface="+mn-lt"/>
              </a:rPr>
              <a:t>ep</a:t>
            </a:r>
            <a:r>
              <a:rPr lang="en-US" dirty="0">
                <a:latin typeface="+mn-lt"/>
              </a:rPr>
              <a:t> = </a:t>
            </a:r>
            <a:r>
              <a:rPr lang="en-US" dirty="0" err="1">
                <a:latin typeface="+mn-lt"/>
              </a:rPr>
              <a:t>f</a:t>
            </a:r>
            <a:r>
              <a:rPr lang="en-US" baseline="-25000" dirty="0" err="1">
                <a:latin typeface="+mn-lt"/>
              </a:rPr>
              <a:t>e</a:t>
            </a:r>
            <a:r>
              <a:rPr lang="en-US" dirty="0">
                <a:latin typeface="+mn-lt"/>
              </a:rPr>
              <a:t>/</a:t>
            </a:r>
            <a:r>
              <a:rPr lang="en-US" dirty="0" err="1">
                <a:latin typeface="+mn-lt"/>
              </a:rPr>
              <a:t>f</a:t>
            </a:r>
            <a:r>
              <a:rPr lang="en-US" baseline="-25000" dirty="0" err="1">
                <a:latin typeface="+mn-lt"/>
              </a:rPr>
              <a:t>R</a:t>
            </a:r>
            <a:r>
              <a:rPr lang="en-US" dirty="0">
                <a:latin typeface="+mn-lt"/>
              </a:rPr>
              <a:t> = </a:t>
            </a:r>
            <a:r>
              <a:rPr lang="en-US" dirty="0" smtClean="0">
                <a:latin typeface="+mn-lt"/>
              </a:rPr>
              <a:t>32/4.5 </a:t>
            </a:r>
            <a:r>
              <a:rPr lang="en-US" dirty="0">
                <a:latin typeface="+mn-lt"/>
              </a:rPr>
              <a:t>= </a:t>
            </a:r>
            <a:r>
              <a:rPr lang="en-US" b="1" dirty="0" smtClean="0">
                <a:latin typeface="+mn-lt"/>
              </a:rPr>
              <a:t>7mm</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smtClean="0">
                <a:solidFill>
                  <a:srgbClr val="B7C1EB">
                    <a:lumMod val="75000"/>
                  </a:srgbClr>
                </a:solidFill>
                <a:latin typeface="Tahoma"/>
              </a:rPr>
              <a:t>by definition since we are at minimum magnification.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err="1">
                <a:latin typeface="+mn-lt"/>
              </a:rPr>
              <a:t>M</a:t>
            </a:r>
            <a:r>
              <a:rPr lang="en-US" baseline="-25000" dirty="0" err="1">
                <a:latin typeface="+mn-lt"/>
              </a:rPr>
              <a:t>min</a:t>
            </a:r>
            <a:r>
              <a:rPr lang="en-US" dirty="0">
                <a:latin typeface="+mn-lt"/>
              </a:rPr>
              <a:t> =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457/7 = </a:t>
            </a:r>
            <a:r>
              <a:rPr lang="en-US" b="1" dirty="0" smtClean="0">
                <a:latin typeface="+mn-lt"/>
              </a:rPr>
              <a:t>65.3</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err="1" smtClean="0">
                <a:solidFill>
                  <a:srgbClr val="B7C1EB">
                    <a:lumMod val="75000"/>
                  </a:srgbClr>
                </a:solidFill>
                <a:latin typeface="Tahoma"/>
              </a:rPr>
              <a:t>Wuh</a:t>
            </a:r>
            <a:r>
              <a:rPr lang="en-US" sz="2000" dirty="0" smtClean="0">
                <a:solidFill>
                  <a:srgbClr val="B7C1EB">
                    <a:lumMod val="75000"/>
                  </a:srgbClr>
                </a:solidFill>
                <a:latin typeface="Tahoma"/>
              </a:rPr>
              <a:t>-what???  This is </a:t>
            </a:r>
            <a:r>
              <a:rPr lang="en-US" sz="2000" i="1" dirty="0" smtClean="0">
                <a:solidFill>
                  <a:srgbClr val="B7C1EB">
                    <a:lumMod val="75000"/>
                  </a:srgbClr>
                </a:solidFill>
                <a:latin typeface="Tahoma"/>
              </a:rPr>
              <a:t>minimum</a:t>
            </a:r>
            <a:r>
              <a:rPr lang="en-US" sz="2000" dirty="0" smtClean="0">
                <a:solidFill>
                  <a:srgbClr val="B7C1EB">
                    <a:lumMod val="75000"/>
                  </a:srgbClr>
                </a:solidFill>
                <a:latin typeface="Tahoma"/>
              </a:rPr>
              <a:t> magnification </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a:t>
            </a:r>
            <a:r>
              <a:rPr lang="en-US" dirty="0" smtClean="0">
                <a:latin typeface="+mn-lt"/>
              </a:rPr>
              <a:t>100%</a:t>
            </a:r>
            <a:r>
              <a:rPr lang="en-US" sz="2000" dirty="0">
                <a:solidFill>
                  <a:srgbClr val="B7C1EB">
                    <a:lumMod val="75000"/>
                  </a:srgbClr>
                </a:solidFill>
                <a:latin typeface="Tahoma"/>
              </a:rPr>
              <a:t/>
            </a:r>
            <a:br>
              <a:rPr lang="en-US" sz="2000" dirty="0">
                <a:solidFill>
                  <a:srgbClr val="B7C1EB">
                    <a:lumMod val="75000"/>
                  </a:srgbClr>
                </a:solidFill>
                <a:latin typeface="Tahoma"/>
              </a:rPr>
            </a:br>
            <a:r>
              <a:rPr lang="en-US" sz="2000" dirty="0">
                <a:solidFill>
                  <a:srgbClr val="B7C1EB">
                    <a:lumMod val="75000"/>
                  </a:srgbClr>
                </a:solidFill>
                <a:latin typeface="Tahoma"/>
              </a:rPr>
              <a:t>by definition since we are at minimum magnification. </a:t>
            </a:r>
            <a:endParaRPr lang="en-US" sz="2000" dirty="0">
              <a:solidFill>
                <a:schemeClr val="bg2">
                  <a:lumMod val="75000"/>
                </a:schemeClr>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325" y="1202410"/>
            <a:ext cx="1585913" cy="2150390"/>
          </a:xfrm>
          <a:prstGeom prst="rect">
            <a:avLst/>
          </a:prstGeom>
        </p:spPr>
      </p:pic>
    </p:spTree>
    <p:extLst>
      <p:ext uri="{BB962C8B-B14F-4D97-AF65-F5344CB8AC3E}">
        <p14:creationId xmlns:p14="http://schemas.microsoft.com/office/powerpoint/2010/main" val="1404098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18-inch Operating Points</a:t>
            </a:r>
            <a:endParaRPr lang="en-US" dirty="0"/>
          </a:p>
        </p:txBody>
      </p:sp>
      <p:sp>
        <p:nvSpPr>
          <p:cNvPr id="4" name="Content Placeholder 3"/>
          <p:cNvSpPr>
            <a:spLocks noGrp="1"/>
          </p:cNvSpPr>
          <p:nvPr>
            <p:ph idx="1"/>
          </p:nvPr>
        </p:nvSpPr>
        <p:spPr/>
        <p:txBody>
          <a:bodyPr/>
          <a:lstStyle/>
          <a:p>
            <a:r>
              <a:rPr lang="en-US" dirty="0" smtClean="0"/>
              <a:t>Half-Max Magnification </a:t>
            </a:r>
          </a:p>
        </p:txBody>
      </p:sp>
      <p:sp>
        <p:nvSpPr>
          <p:cNvPr id="5" name="TextBox 4"/>
          <p:cNvSpPr txBox="1"/>
          <p:nvPr/>
        </p:nvSpPr>
        <p:spPr>
          <a:xfrm>
            <a:off x="1295400" y="2149257"/>
            <a:ext cx="5791200" cy="2246769"/>
          </a:xfrm>
          <a:prstGeom prst="rect">
            <a:avLst/>
          </a:prstGeom>
          <a:noFill/>
        </p:spPr>
        <p:txBody>
          <a:bodyPr wrap="square" rtlCol="0">
            <a:spAutoFit/>
          </a:bodyPr>
          <a:lstStyle/>
          <a:p>
            <a:pPr marL="457200" indent="-457200">
              <a:spcBef>
                <a:spcPts val="2400"/>
              </a:spcBef>
              <a:buFont typeface="+mj-lt"/>
              <a:buAutoNum type="alphaLcParenR"/>
            </a:pPr>
            <a:r>
              <a:rPr lang="en-US" dirty="0" smtClean="0">
                <a:latin typeface="+mn-lt"/>
              </a:rPr>
              <a:t>Pretty much what we picked for max magnification, 200x</a:t>
            </a:r>
          </a:p>
          <a:p>
            <a:pPr marL="457200" indent="-457200">
              <a:spcBef>
                <a:spcPts val="2400"/>
              </a:spcBef>
              <a:buFont typeface="+mj-lt"/>
              <a:buAutoNum type="alphaLcParenR"/>
            </a:pPr>
            <a:r>
              <a:rPr lang="en-US" dirty="0">
                <a:latin typeface="+mn-lt"/>
              </a:rPr>
              <a:t>At magnification 200x, Dep = </a:t>
            </a:r>
            <a:r>
              <a:rPr lang="en-US" dirty="0" smtClean="0">
                <a:latin typeface="+mn-lt"/>
              </a:rPr>
              <a:t>2.3mm </a:t>
            </a:r>
            <a:r>
              <a:rPr lang="en-US" dirty="0">
                <a:latin typeface="+mn-lt"/>
              </a:rPr>
              <a:t>which hits the optimum point for the eye to resolve</a:t>
            </a:r>
          </a:p>
        </p:txBody>
      </p:sp>
      <p:sp>
        <p:nvSpPr>
          <p:cNvPr id="3" name="TextBox 2"/>
          <p:cNvSpPr txBox="1"/>
          <p:nvPr/>
        </p:nvSpPr>
        <p:spPr>
          <a:xfrm>
            <a:off x="899102" y="5410200"/>
            <a:ext cx="7952818" cy="461665"/>
          </a:xfrm>
          <a:prstGeom prst="rect">
            <a:avLst/>
          </a:prstGeom>
          <a:noFill/>
        </p:spPr>
        <p:txBody>
          <a:bodyPr wrap="none" rtlCol="0">
            <a:spAutoFit/>
          </a:bodyPr>
          <a:lstStyle/>
          <a:p>
            <a:r>
              <a:rPr lang="en-US" b="0" i="1" dirty="0" smtClean="0">
                <a:solidFill>
                  <a:schemeClr val="bg1">
                    <a:lumMod val="50000"/>
                  </a:schemeClr>
                </a:solidFill>
              </a:rPr>
              <a:t>Extra credit: </a:t>
            </a:r>
            <a:r>
              <a:rPr lang="en-US" b="0" i="1" dirty="0" err="1" smtClean="0">
                <a:solidFill>
                  <a:schemeClr val="bg1">
                    <a:lumMod val="50000"/>
                  </a:schemeClr>
                </a:solidFill>
              </a:rPr>
              <a:t>FOV</a:t>
            </a:r>
            <a:r>
              <a:rPr lang="en-US" b="0" i="1" baseline="-25000" dirty="0" err="1" smtClean="0">
                <a:solidFill>
                  <a:schemeClr val="bg1">
                    <a:lumMod val="50000"/>
                  </a:schemeClr>
                </a:solidFill>
              </a:rPr>
              <a:t>e</a:t>
            </a:r>
            <a:r>
              <a:rPr lang="en-US" b="0" i="1" dirty="0" smtClean="0">
                <a:solidFill>
                  <a:schemeClr val="bg1">
                    <a:lumMod val="50000"/>
                  </a:schemeClr>
                </a:solidFill>
              </a:rPr>
              <a:t> depends on actual eyepiece chosen</a:t>
            </a:r>
            <a:endParaRPr lang="en-US" b="1" i="1" dirty="0" smtClean="0">
              <a:solidFill>
                <a:schemeClr val="bg1">
                  <a:lumMod val="50000"/>
                </a:schemeClr>
              </a:solidFill>
            </a:endParaRPr>
          </a:p>
        </p:txBody>
      </p:sp>
      <p:sp>
        <p:nvSpPr>
          <p:cNvPr id="7" name="TextBox 6"/>
          <p:cNvSpPr txBox="1"/>
          <p:nvPr/>
        </p:nvSpPr>
        <p:spPr>
          <a:xfrm>
            <a:off x="899102" y="5876330"/>
            <a:ext cx="7746031" cy="461665"/>
          </a:xfrm>
          <a:prstGeom prst="rect">
            <a:avLst/>
          </a:prstGeom>
          <a:noFill/>
        </p:spPr>
        <p:txBody>
          <a:bodyPr wrap="none" rtlCol="0">
            <a:spAutoFit/>
          </a:bodyPr>
          <a:lstStyle/>
          <a:p>
            <a:r>
              <a:rPr lang="en-US" b="0" i="1" dirty="0" smtClean="0">
                <a:solidFill>
                  <a:schemeClr val="bg1">
                    <a:lumMod val="50000"/>
                  </a:schemeClr>
                </a:solidFill>
              </a:rPr>
              <a:t>Extra credit: Resolution = 120/200 = </a:t>
            </a:r>
            <a:r>
              <a:rPr lang="en-US" b="1" i="1" dirty="0" smtClean="0">
                <a:solidFill>
                  <a:schemeClr val="bg1">
                    <a:lumMod val="50000"/>
                  </a:schemeClr>
                </a:solidFill>
              </a:rPr>
              <a:t>0.6</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325" y="1202410"/>
            <a:ext cx="1585913" cy="2150390"/>
          </a:xfrm>
          <a:prstGeom prst="rect">
            <a:avLst/>
          </a:prstGeom>
        </p:spPr>
      </p:pic>
    </p:spTree>
    <p:extLst>
      <p:ext uri="{BB962C8B-B14F-4D97-AF65-F5344CB8AC3E}">
        <p14:creationId xmlns:p14="http://schemas.microsoft.com/office/powerpoint/2010/main" val="393770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Obsession 18-inch Operating Points</a:t>
            </a:r>
            <a:endParaRPr lang="en-US" dirty="0"/>
          </a:p>
        </p:txBody>
      </p:sp>
      <p:sp>
        <p:nvSpPr>
          <p:cNvPr id="4" name="Content Placeholder 3"/>
          <p:cNvSpPr>
            <a:spLocks noGrp="1"/>
          </p:cNvSpPr>
          <p:nvPr>
            <p:ph idx="1"/>
          </p:nvPr>
        </p:nvSpPr>
        <p:spPr/>
        <p:txBody>
          <a:bodyPr/>
          <a:lstStyle/>
          <a:p>
            <a:r>
              <a:rPr lang="en-US" dirty="0" smtClean="0"/>
              <a:t>Half-Max Brightness </a:t>
            </a:r>
          </a:p>
        </p:txBody>
      </p:sp>
      <p:sp>
        <p:nvSpPr>
          <p:cNvPr id="5" name="TextBox 4"/>
          <p:cNvSpPr txBox="1"/>
          <p:nvPr/>
        </p:nvSpPr>
        <p:spPr>
          <a:xfrm>
            <a:off x="1295400" y="2152977"/>
            <a:ext cx="6248400" cy="2800767"/>
          </a:xfrm>
          <a:prstGeom prst="rect">
            <a:avLst/>
          </a:prstGeom>
          <a:noFill/>
        </p:spPr>
        <p:txBody>
          <a:bodyPr wrap="square" rtlCol="0">
            <a:spAutoFit/>
          </a:bodyPr>
          <a:lstStyle/>
          <a:p>
            <a:pPr marL="457200" indent="-457200">
              <a:spcBef>
                <a:spcPts val="2400"/>
              </a:spcBef>
              <a:buFont typeface="+mj-lt"/>
              <a:buAutoNum type="alphaLcParenR"/>
            </a:pPr>
            <a:r>
              <a:rPr lang="en-US" dirty="0" smtClean="0">
                <a:latin typeface="+mn-lt"/>
              </a:rPr>
              <a:t>D</a:t>
            </a:r>
            <a:r>
              <a:rPr lang="en-US" baseline="-25000" dirty="0" smtClean="0">
                <a:latin typeface="+mn-lt"/>
              </a:rPr>
              <a:t>ep</a:t>
            </a:r>
            <a:r>
              <a:rPr lang="en-US" dirty="0" smtClean="0">
                <a:latin typeface="+mn-lt"/>
              </a:rPr>
              <a:t> = </a:t>
            </a:r>
            <a:r>
              <a:rPr lang="en-US" b="1" dirty="0" smtClean="0">
                <a:latin typeface="+mn-lt"/>
              </a:rPr>
              <a:t>5mm</a:t>
            </a:r>
          </a:p>
          <a:p>
            <a:pPr marL="457200" indent="-457200">
              <a:spcBef>
                <a:spcPts val="2400"/>
              </a:spcBef>
              <a:buFont typeface="+mj-lt"/>
              <a:buAutoNum type="alphaLcParenR"/>
            </a:pPr>
            <a:r>
              <a:rPr lang="en-US" dirty="0" err="1" smtClean="0">
                <a:latin typeface="+mn-lt"/>
              </a:rPr>
              <a:t>f</a:t>
            </a:r>
            <a:r>
              <a:rPr lang="en-US" baseline="-25000" dirty="0" err="1" smtClean="0">
                <a:latin typeface="+mn-lt"/>
              </a:rPr>
              <a:t>e</a:t>
            </a:r>
            <a:r>
              <a:rPr lang="en-US" dirty="0" smtClean="0">
                <a:latin typeface="+mn-lt"/>
              </a:rPr>
              <a:t> </a:t>
            </a:r>
            <a:r>
              <a:rPr lang="en-US" dirty="0">
                <a:latin typeface="+mn-lt"/>
              </a:rPr>
              <a:t>= </a:t>
            </a:r>
            <a:r>
              <a:rPr lang="en-US" dirty="0" err="1">
                <a:solidFill>
                  <a:srgbClr val="40458C"/>
                </a:solidFill>
                <a:latin typeface="Tahoma"/>
              </a:rPr>
              <a:t>D</a:t>
            </a:r>
            <a:r>
              <a:rPr lang="en-US" baseline="-25000" dirty="0" err="1">
                <a:solidFill>
                  <a:srgbClr val="40458C"/>
                </a:solidFill>
                <a:latin typeface="Tahoma"/>
              </a:rPr>
              <a:t>ep</a:t>
            </a:r>
            <a:r>
              <a:rPr lang="en-US" sz="1800" dirty="0" err="1">
                <a:solidFill>
                  <a:srgbClr val="40458C"/>
                </a:solidFill>
                <a:latin typeface="Tahoma"/>
              </a:rPr>
              <a:t>×</a:t>
            </a:r>
            <a:r>
              <a:rPr lang="en-US" dirty="0" err="1">
                <a:solidFill>
                  <a:srgbClr val="40458C"/>
                </a:solidFill>
                <a:latin typeface="Tahoma"/>
              </a:rPr>
              <a:t>f</a:t>
            </a:r>
            <a:r>
              <a:rPr lang="en-US" baseline="-25000" dirty="0" err="1">
                <a:solidFill>
                  <a:srgbClr val="40458C"/>
                </a:solidFill>
                <a:latin typeface="Tahoma"/>
              </a:rPr>
              <a:t>R</a:t>
            </a:r>
            <a:r>
              <a:rPr lang="en-US" dirty="0">
                <a:solidFill>
                  <a:srgbClr val="40458C"/>
                </a:solidFill>
                <a:latin typeface="Tahoma"/>
              </a:rPr>
              <a:t> = </a:t>
            </a:r>
            <a:r>
              <a:rPr lang="en-US" dirty="0" smtClean="0">
                <a:solidFill>
                  <a:srgbClr val="40458C"/>
                </a:solidFill>
                <a:latin typeface="Tahoma"/>
              </a:rPr>
              <a:t>5</a:t>
            </a:r>
            <a:r>
              <a:rPr lang="en-US" sz="1800" dirty="0" smtClean="0">
                <a:solidFill>
                  <a:srgbClr val="40458C"/>
                </a:solidFill>
                <a:latin typeface="Tahoma"/>
              </a:rPr>
              <a:t>×</a:t>
            </a:r>
            <a:r>
              <a:rPr lang="en-US" dirty="0" smtClean="0">
                <a:solidFill>
                  <a:srgbClr val="40458C"/>
                </a:solidFill>
                <a:latin typeface="Tahoma"/>
              </a:rPr>
              <a:t>4.5 </a:t>
            </a:r>
            <a:r>
              <a:rPr lang="en-US" dirty="0">
                <a:solidFill>
                  <a:srgbClr val="40458C"/>
                </a:solidFill>
                <a:latin typeface="Tahoma"/>
              </a:rPr>
              <a:t>= </a:t>
            </a:r>
            <a:r>
              <a:rPr lang="en-US" b="1" dirty="0" smtClean="0">
                <a:latin typeface="+mn-lt"/>
              </a:rPr>
              <a:t>22.5mm</a:t>
            </a:r>
            <a:endParaRPr lang="en-US" sz="2000" b="1" dirty="0">
              <a:solidFill>
                <a:schemeClr val="bg2">
                  <a:lumMod val="75000"/>
                </a:schemeClr>
              </a:solidFill>
              <a:latin typeface="+mn-lt"/>
            </a:endParaRPr>
          </a:p>
          <a:p>
            <a:pPr marL="457200" indent="-457200">
              <a:spcBef>
                <a:spcPts val="2400"/>
              </a:spcBef>
              <a:buFont typeface="+mj-lt"/>
              <a:buAutoNum type="alphaLcParenR"/>
            </a:pPr>
            <a:r>
              <a:rPr lang="en-US" dirty="0" smtClean="0">
                <a:latin typeface="+mn-lt"/>
              </a:rPr>
              <a:t>M </a:t>
            </a:r>
            <a:r>
              <a:rPr lang="en-US" dirty="0">
                <a:latin typeface="+mn-lt"/>
              </a:rPr>
              <a:t>= D</a:t>
            </a:r>
            <a:r>
              <a:rPr lang="en-US" baseline="-25000" dirty="0">
                <a:latin typeface="+mn-lt"/>
              </a:rPr>
              <a:t>O</a:t>
            </a:r>
            <a:r>
              <a:rPr lang="en-US" dirty="0">
                <a:latin typeface="+mn-lt"/>
              </a:rPr>
              <a:t>/D</a:t>
            </a:r>
            <a:r>
              <a:rPr lang="en-US" baseline="-25000" dirty="0">
                <a:latin typeface="+mn-lt"/>
              </a:rPr>
              <a:t>ep</a:t>
            </a:r>
            <a:r>
              <a:rPr lang="en-US" dirty="0">
                <a:latin typeface="+mn-lt"/>
              </a:rPr>
              <a:t> = </a:t>
            </a:r>
            <a:r>
              <a:rPr lang="en-US" dirty="0" smtClean="0">
                <a:latin typeface="+mn-lt"/>
              </a:rPr>
              <a:t>457/5 </a:t>
            </a:r>
            <a:r>
              <a:rPr lang="en-US" dirty="0">
                <a:latin typeface="+mn-lt"/>
              </a:rPr>
              <a:t>= </a:t>
            </a:r>
            <a:r>
              <a:rPr lang="en-US" b="1" dirty="0" smtClean="0">
                <a:latin typeface="+mn-lt"/>
              </a:rPr>
              <a:t>91</a:t>
            </a:r>
            <a:r>
              <a:rPr lang="en-US" dirty="0" smtClean="0">
                <a:latin typeface="+mn-lt"/>
              </a:rPr>
              <a:t> </a:t>
            </a:r>
            <a:br>
              <a:rPr lang="en-US" dirty="0" smtClean="0">
                <a:latin typeface="+mn-lt"/>
              </a:rPr>
            </a:br>
            <a:r>
              <a:rPr lang="en-US" sz="2000" dirty="0" smtClean="0">
                <a:solidFill>
                  <a:schemeClr val="bg2">
                    <a:lumMod val="75000"/>
                  </a:schemeClr>
                </a:solidFill>
                <a:latin typeface="+mn-lt"/>
              </a:rPr>
              <a:t>(pretty decent for deep sky)</a:t>
            </a:r>
            <a:endParaRPr lang="en-US" sz="2000" dirty="0">
              <a:solidFill>
                <a:schemeClr val="bg2">
                  <a:lumMod val="75000"/>
                </a:schemeClr>
              </a:solidFill>
              <a:latin typeface="+mn-lt"/>
            </a:endParaRPr>
          </a:p>
          <a:p>
            <a:pPr marL="457200" indent="-457200">
              <a:spcBef>
                <a:spcPts val="2400"/>
              </a:spcBef>
              <a:buFont typeface="+mj-lt"/>
              <a:buAutoNum type="alphaLcParenR"/>
            </a:pPr>
            <a:r>
              <a:rPr lang="en-US" dirty="0">
                <a:latin typeface="+mn-lt"/>
              </a:rPr>
              <a:t>SB = 2*D</a:t>
            </a:r>
            <a:r>
              <a:rPr lang="en-US" baseline="-25000" dirty="0">
                <a:latin typeface="+mn-lt"/>
              </a:rPr>
              <a:t>ep</a:t>
            </a:r>
            <a:r>
              <a:rPr lang="en-US" dirty="0">
                <a:latin typeface="+mn-lt"/>
              </a:rPr>
              <a:t>² = </a:t>
            </a:r>
            <a:r>
              <a:rPr lang="en-US" dirty="0" smtClean="0">
                <a:latin typeface="+mn-lt"/>
              </a:rPr>
              <a:t>2*5² </a:t>
            </a:r>
            <a:r>
              <a:rPr lang="en-US" dirty="0">
                <a:latin typeface="+mn-lt"/>
              </a:rPr>
              <a:t>= </a:t>
            </a:r>
            <a:r>
              <a:rPr lang="en-US" b="1" dirty="0" smtClean="0">
                <a:latin typeface="+mn-lt"/>
              </a:rPr>
              <a:t>50%</a:t>
            </a:r>
            <a:r>
              <a:rPr lang="en-US" dirty="0" smtClean="0">
                <a:latin typeface="+mn-lt"/>
              </a:rPr>
              <a:t> </a:t>
            </a:r>
            <a:endParaRPr lang="en-US" sz="2000" dirty="0">
              <a:solidFill>
                <a:schemeClr val="bg2">
                  <a:lumMod val="75000"/>
                </a:schemeClr>
              </a:solidFill>
              <a:latin typeface="+mn-lt"/>
            </a:endParaRPr>
          </a:p>
        </p:txBody>
      </p:sp>
      <p:sp>
        <p:nvSpPr>
          <p:cNvPr id="6" name="TextBox 5"/>
          <p:cNvSpPr txBox="1"/>
          <p:nvPr/>
        </p:nvSpPr>
        <p:spPr>
          <a:xfrm>
            <a:off x="899102" y="5410200"/>
            <a:ext cx="7952818" cy="461665"/>
          </a:xfrm>
          <a:prstGeom prst="rect">
            <a:avLst/>
          </a:prstGeom>
          <a:noFill/>
        </p:spPr>
        <p:txBody>
          <a:bodyPr wrap="none" rtlCol="0">
            <a:spAutoFit/>
          </a:bodyPr>
          <a:lstStyle/>
          <a:p>
            <a:pPr lvl="0"/>
            <a:r>
              <a:rPr lang="en-US" b="0" i="1" dirty="0" smtClean="0">
                <a:solidFill>
                  <a:schemeClr val="bg1">
                    <a:lumMod val="50000"/>
                  </a:schemeClr>
                </a:solidFill>
              </a:rPr>
              <a:t>Extra credit: </a:t>
            </a:r>
            <a:r>
              <a:rPr lang="en-US" i="1" dirty="0" err="1">
                <a:solidFill>
                  <a:srgbClr val="FFFFFF">
                    <a:lumMod val="50000"/>
                  </a:srgbClr>
                </a:solidFill>
              </a:rPr>
              <a:t>FOV</a:t>
            </a:r>
            <a:r>
              <a:rPr lang="en-US" i="1" baseline="-25000" dirty="0" err="1">
                <a:solidFill>
                  <a:srgbClr val="FFFFFF">
                    <a:lumMod val="50000"/>
                  </a:srgbClr>
                </a:solidFill>
              </a:rPr>
              <a:t>e</a:t>
            </a:r>
            <a:r>
              <a:rPr lang="en-US" i="1" dirty="0">
                <a:solidFill>
                  <a:srgbClr val="FFFFFF">
                    <a:lumMod val="50000"/>
                  </a:srgbClr>
                </a:solidFill>
              </a:rPr>
              <a:t> depends on actual eyepiece chosen</a:t>
            </a:r>
            <a:endParaRPr lang="en-US" b="1" i="1" dirty="0">
              <a:solidFill>
                <a:srgbClr val="FFFFFF">
                  <a:lumMod val="50000"/>
                </a:srgbClr>
              </a:solidFill>
            </a:endParaRPr>
          </a:p>
        </p:txBody>
      </p:sp>
      <p:sp>
        <p:nvSpPr>
          <p:cNvPr id="7" name="TextBox 6"/>
          <p:cNvSpPr txBox="1"/>
          <p:nvPr/>
        </p:nvSpPr>
        <p:spPr>
          <a:xfrm>
            <a:off x="899102" y="5876330"/>
            <a:ext cx="7558479" cy="461665"/>
          </a:xfrm>
          <a:prstGeom prst="rect">
            <a:avLst/>
          </a:prstGeom>
          <a:noFill/>
        </p:spPr>
        <p:txBody>
          <a:bodyPr wrap="none" rtlCol="0">
            <a:spAutoFit/>
          </a:bodyPr>
          <a:lstStyle/>
          <a:p>
            <a:r>
              <a:rPr lang="en-US" b="0" i="1" dirty="0" smtClean="0">
                <a:solidFill>
                  <a:schemeClr val="bg1">
                    <a:lumMod val="50000"/>
                  </a:schemeClr>
                </a:solidFill>
              </a:rPr>
              <a:t>Extra credit: Resolution = 120/90 = </a:t>
            </a:r>
            <a:r>
              <a:rPr lang="en-US" b="1" i="1" dirty="0" smtClean="0">
                <a:solidFill>
                  <a:schemeClr val="bg1">
                    <a:lumMod val="50000"/>
                  </a:schemeClr>
                </a:solidFill>
              </a:rPr>
              <a:t>1.3</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2325" y="1202410"/>
            <a:ext cx="1585913" cy="2150390"/>
          </a:xfrm>
          <a:prstGeom prst="rect">
            <a:avLst/>
          </a:prstGeom>
        </p:spPr>
      </p:pic>
    </p:spTree>
    <p:extLst>
      <p:ext uri="{BB962C8B-B14F-4D97-AF65-F5344CB8AC3E}">
        <p14:creationId xmlns:p14="http://schemas.microsoft.com/office/powerpoint/2010/main" val="38140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Binoculars?</a:t>
            </a:r>
            <a:endParaRPr lang="en-US" dirty="0"/>
          </a:p>
        </p:txBody>
      </p:sp>
      <p:sp>
        <p:nvSpPr>
          <p:cNvPr id="3" name="Content Placeholder 2"/>
          <p:cNvSpPr>
            <a:spLocks noGrp="1"/>
          </p:cNvSpPr>
          <p:nvPr>
            <p:ph idx="1"/>
          </p:nvPr>
        </p:nvSpPr>
        <p:spPr/>
        <p:txBody>
          <a:bodyPr/>
          <a:lstStyle/>
          <a:p>
            <a:r>
              <a:rPr lang="en-US" dirty="0" smtClean="0"/>
              <a:t>Pentax DCF SP 10×50</a:t>
            </a:r>
          </a:p>
          <a:p>
            <a:pPr lvl="1"/>
            <a:r>
              <a:rPr lang="en-US" dirty="0" smtClean="0"/>
              <a:t>M = </a:t>
            </a:r>
            <a:r>
              <a:rPr lang="en-US" b="1" dirty="0" smtClean="0"/>
              <a:t>10</a:t>
            </a:r>
          </a:p>
          <a:p>
            <a:pPr lvl="1"/>
            <a:r>
              <a:rPr lang="en-US" dirty="0" smtClean="0"/>
              <a:t>D</a:t>
            </a:r>
            <a:r>
              <a:rPr lang="en-US" baseline="-25000" dirty="0" smtClean="0"/>
              <a:t>O</a:t>
            </a:r>
            <a:r>
              <a:rPr lang="en-US" dirty="0" smtClean="0"/>
              <a:t> = </a:t>
            </a:r>
            <a:r>
              <a:rPr lang="en-US" b="1" dirty="0" smtClean="0"/>
              <a:t>50</a:t>
            </a:r>
            <a:r>
              <a:rPr lang="en-US" dirty="0" smtClean="0"/>
              <a:t>mm </a:t>
            </a:r>
          </a:p>
          <a:p>
            <a:pPr lvl="1"/>
            <a:r>
              <a:rPr lang="en-US" dirty="0" smtClean="0"/>
              <a:t>D</a:t>
            </a:r>
            <a:r>
              <a:rPr lang="en-US" baseline="-25000" dirty="0" smtClean="0"/>
              <a:t>ep</a:t>
            </a:r>
            <a:r>
              <a:rPr lang="en-US" dirty="0" smtClean="0"/>
              <a:t> = D</a:t>
            </a:r>
            <a:r>
              <a:rPr lang="en-US" baseline="-25000" dirty="0" smtClean="0"/>
              <a:t>O</a:t>
            </a:r>
            <a:r>
              <a:rPr lang="en-US" dirty="0" smtClean="0"/>
              <a:t>/M = </a:t>
            </a:r>
            <a:r>
              <a:rPr lang="en-US" b="1" dirty="0" smtClean="0"/>
              <a:t>5</a:t>
            </a:r>
            <a:r>
              <a:rPr lang="en-US" dirty="0" smtClean="0"/>
              <a:t>mm</a:t>
            </a:r>
          </a:p>
          <a:p>
            <a:pPr lvl="1"/>
            <a:r>
              <a:rPr lang="en-US" dirty="0" smtClean="0"/>
              <a:t>SB = 2×5² = </a:t>
            </a:r>
            <a:r>
              <a:rPr lang="en-US" b="1" dirty="0" smtClean="0"/>
              <a:t>50</a:t>
            </a:r>
            <a:r>
              <a:rPr lang="en-US" dirty="0" smtClean="0"/>
              <a:t>%</a:t>
            </a:r>
          </a:p>
          <a:p>
            <a:r>
              <a:rPr lang="en-US" dirty="0" smtClean="0"/>
              <a:t>Pentax DCF SW 10×25 </a:t>
            </a:r>
          </a:p>
          <a:p>
            <a:pPr lvl="1"/>
            <a:r>
              <a:rPr lang="en-US" dirty="0" smtClean="0"/>
              <a:t>D</a:t>
            </a:r>
            <a:r>
              <a:rPr lang="en-US" baseline="-25000" dirty="0" smtClean="0"/>
              <a:t>ep</a:t>
            </a:r>
            <a:r>
              <a:rPr lang="en-US" dirty="0" smtClean="0"/>
              <a:t> = 25/10 = </a:t>
            </a:r>
            <a:r>
              <a:rPr lang="en-US" b="1" dirty="0" smtClean="0"/>
              <a:t>2.5</a:t>
            </a:r>
            <a:r>
              <a:rPr lang="en-US" dirty="0" smtClean="0"/>
              <a:t>mm</a:t>
            </a:r>
          </a:p>
          <a:p>
            <a:pPr lvl="1"/>
            <a:r>
              <a:rPr lang="en-US" dirty="0" smtClean="0"/>
              <a:t>SB = 2×2.5² = </a:t>
            </a:r>
            <a:r>
              <a:rPr lang="en-US" b="1" dirty="0" smtClean="0"/>
              <a:t>12.5</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273835"/>
            <a:ext cx="2771954" cy="20789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810" y="3962400"/>
            <a:ext cx="1784590" cy="1784590"/>
          </a:xfrm>
          <a:prstGeom prst="rect">
            <a:avLst/>
          </a:prstGeom>
        </p:spPr>
      </p:pic>
      <p:sp>
        <p:nvSpPr>
          <p:cNvPr id="6" name="TextBox 5"/>
          <p:cNvSpPr txBox="1"/>
          <p:nvPr/>
        </p:nvSpPr>
        <p:spPr>
          <a:xfrm>
            <a:off x="899102" y="5876330"/>
            <a:ext cx="7326044" cy="461665"/>
          </a:xfrm>
          <a:prstGeom prst="rect">
            <a:avLst/>
          </a:prstGeom>
          <a:noFill/>
        </p:spPr>
        <p:txBody>
          <a:bodyPr wrap="none" rtlCol="0">
            <a:spAutoFit/>
          </a:bodyPr>
          <a:lstStyle/>
          <a:p>
            <a:r>
              <a:rPr lang="en-US" b="0" i="1" dirty="0" smtClean="0">
                <a:solidFill>
                  <a:schemeClr val="bg1">
                    <a:lumMod val="50000"/>
                  </a:schemeClr>
                </a:solidFill>
              </a:rPr>
              <a:t>Extra credit: Resolution = 120/10 = </a:t>
            </a:r>
            <a:r>
              <a:rPr lang="en-US" b="1" i="1" dirty="0" smtClean="0">
                <a:solidFill>
                  <a:schemeClr val="bg1">
                    <a:lumMod val="50000"/>
                  </a:schemeClr>
                </a:solidFill>
              </a:rPr>
              <a:t>12</a:t>
            </a:r>
            <a:r>
              <a:rPr lang="en-US" b="0" i="1" dirty="0" smtClean="0">
                <a:solidFill>
                  <a:schemeClr val="bg1">
                    <a:lumMod val="50000"/>
                  </a:schemeClr>
                </a:solidFill>
              </a:rPr>
              <a:t> </a:t>
            </a:r>
            <a:r>
              <a:rPr lang="en-US" b="0" i="1" dirty="0" err="1" smtClean="0">
                <a:solidFill>
                  <a:schemeClr val="bg1">
                    <a:lumMod val="50000"/>
                  </a:schemeClr>
                </a:solidFill>
              </a:rPr>
              <a:t>arcseconds</a:t>
            </a:r>
            <a:endParaRPr lang="en-US" b="0" i="1" dirty="0" smtClean="0">
              <a:solidFill>
                <a:schemeClr val="bg1">
                  <a:lumMod val="50000"/>
                </a:schemeClr>
              </a:solidFill>
            </a:endParaRPr>
          </a:p>
        </p:txBody>
      </p:sp>
    </p:spTree>
    <p:extLst>
      <p:ext uri="{BB962C8B-B14F-4D97-AF65-F5344CB8AC3E}">
        <p14:creationId xmlns:p14="http://schemas.microsoft.com/office/powerpoint/2010/main" val="305284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500"/>
                                        <p:tgtEl>
                                          <p:spTgt spid="3">
                                            <p:txEl>
                                              <p:pRg st="7" end="7"/>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Theory</a:t>
            </a:r>
            <a:r>
              <a:rPr lang="en-US" dirty="0" smtClean="0">
                <a:solidFill>
                  <a:srgbClr val="7277BE"/>
                </a:solidFill>
              </a:rPr>
              <a:t>: </a:t>
            </a:r>
            <a:r>
              <a:rPr lang="en-US" dirty="0">
                <a:solidFill>
                  <a:srgbClr val="7277BE"/>
                </a:solidFill>
              </a:rPr>
              <a:t>Airy Disk</a:t>
            </a:r>
          </a:p>
        </p:txBody>
      </p:sp>
      <p:pic>
        <p:nvPicPr>
          <p:cNvPr id="18505" name="Picture 73" descr="C:\Documents and Settings\owner\My Documents\Astronomy\Web\ScopeDiagrams\AiryDisk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524000"/>
            <a:ext cx="2032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8507" name="Picture 75" descr="C:\Documents and Settings\owner\My Documents\Astronomy\Web\ScopeDiagrams\AiryDisk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925" y="1524000"/>
            <a:ext cx="2784475"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8508" name="Picture 76" descr="C:\Documents and Settings\owner\My Documents\Astronomy\Web\ScopeDiagrams\AiryDisk_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4191000"/>
            <a:ext cx="2244725"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8509" name="Picture 77" descr="C:\Documents and Settings\owner\My Documents\Astronomy\Web\ScopeDiagrams\AiryDisk_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9525" y="4191000"/>
            <a:ext cx="2133600" cy="2032000"/>
          </a:xfrm>
          <a:prstGeom prst="rect">
            <a:avLst/>
          </a:prstGeom>
          <a:noFill/>
          <a:extLst>
            <a:ext uri="{909E8E84-426E-40DD-AFC4-6F175D3DCCD1}">
              <a14:hiddenFill xmlns:a14="http://schemas.microsoft.com/office/drawing/2010/main">
                <a:solidFill>
                  <a:srgbClr val="FFFFFF"/>
                </a:solidFill>
              </a14:hiddenFill>
            </a:ext>
          </a:extLst>
        </p:spPr>
      </p:pic>
      <p:sp>
        <p:nvSpPr>
          <p:cNvPr id="18510" name="Text Box 78"/>
          <p:cNvSpPr txBox="1">
            <a:spLocks noChangeArrowheads="1"/>
          </p:cNvSpPr>
          <p:nvPr/>
        </p:nvSpPr>
        <p:spPr bwMode="auto">
          <a:xfrm>
            <a:off x="4895850" y="4251325"/>
            <a:ext cx="15859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00008C"/>
                </a:solidFill>
                <a:latin typeface="Tahoma" pitchFamily="34" charset="0"/>
              </a:rPr>
              <a:t>When stars </a:t>
            </a:r>
          </a:p>
          <a:p>
            <a:r>
              <a:rPr lang="en-US" sz="2000" dirty="0">
                <a:solidFill>
                  <a:srgbClr val="00008C"/>
                </a:solidFill>
                <a:latin typeface="Tahoma" pitchFamily="34" charset="0"/>
              </a:rPr>
              <a:t>are closer </a:t>
            </a:r>
          </a:p>
          <a:p>
            <a:r>
              <a:rPr lang="en-US" sz="2000" dirty="0">
                <a:solidFill>
                  <a:srgbClr val="00008C"/>
                </a:solidFill>
                <a:latin typeface="Tahoma" pitchFamily="34" charset="0"/>
              </a:rPr>
              <a:t>than radius </a:t>
            </a:r>
          </a:p>
          <a:p>
            <a:r>
              <a:rPr lang="en-US" sz="2000" dirty="0">
                <a:solidFill>
                  <a:srgbClr val="00008C"/>
                </a:solidFill>
                <a:latin typeface="Tahoma" pitchFamily="34" charset="0"/>
              </a:rPr>
              <a:t>of Airy disk, </a:t>
            </a:r>
          </a:p>
          <a:p>
            <a:r>
              <a:rPr lang="en-US" sz="2000" dirty="0">
                <a:solidFill>
                  <a:srgbClr val="00008C"/>
                </a:solidFill>
                <a:latin typeface="Tahoma" pitchFamily="34" charset="0"/>
              </a:rPr>
              <a:t>cannot </a:t>
            </a:r>
          </a:p>
          <a:p>
            <a:r>
              <a:rPr lang="en-US" sz="2000" dirty="0">
                <a:solidFill>
                  <a:srgbClr val="00008C"/>
                </a:solidFill>
                <a:latin typeface="Tahoma" pitchFamily="34" charset="0"/>
              </a:rPr>
              <a:t>separate</a:t>
            </a:r>
          </a:p>
        </p:txBody>
      </p:sp>
      <p:pic>
        <p:nvPicPr>
          <p:cNvPr id="1935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581400"/>
            <a:ext cx="1764002" cy="27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487492" y="1982204"/>
            <a:ext cx="2017708" cy="557796"/>
            <a:chOff x="1487492" y="1982204"/>
            <a:chExt cx="2017708" cy="557796"/>
          </a:xfrm>
        </p:grpSpPr>
        <p:sp>
          <p:nvSpPr>
            <p:cNvPr id="2" name="TextBox 1"/>
            <p:cNvSpPr txBox="1"/>
            <p:nvPr/>
          </p:nvSpPr>
          <p:spPr>
            <a:xfrm>
              <a:off x="1487492" y="1982204"/>
              <a:ext cx="829971" cy="307777"/>
            </a:xfrm>
            <a:prstGeom prst="rect">
              <a:avLst/>
            </a:prstGeom>
            <a:noFill/>
            <a:ln>
              <a:solidFill>
                <a:schemeClr val="bg2">
                  <a:lumMod val="90000"/>
                </a:schemeClr>
              </a:solidFill>
            </a:ln>
          </p:spPr>
          <p:txBody>
            <a:bodyPr wrap="none" rtlCol="0">
              <a:spAutoFit/>
            </a:bodyPr>
            <a:lstStyle/>
            <a:p>
              <a:pPr algn="r"/>
              <a:r>
                <a:rPr lang="en-US" sz="1400" b="0" i="0" dirty="0" smtClean="0">
                  <a:solidFill>
                    <a:srgbClr val="000098"/>
                  </a:solidFill>
                  <a:latin typeface="GE Inspira" pitchFamily="34" charset="0"/>
                </a:rPr>
                <a:t>Airy Disk</a:t>
              </a:r>
            </a:p>
          </p:txBody>
        </p:sp>
        <p:cxnSp>
          <p:nvCxnSpPr>
            <p:cNvPr id="4" name="Straight Arrow Connector 3"/>
            <p:cNvCxnSpPr>
              <a:stCxn id="2" idx="3"/>
            </p:cNvCxnSpPr>
            <p:nvPr/>
          </p:nvCxnSpPr>
          <p:spPr bwMode="auto">
            <a:xfrm>
              <a:off x="2317463" y="2136093"/>
              <a:ext cx="1187737" cy="403907"/>
            </a:xfrm>
            <a:prstGeom prst="straightConnector1">
              <a:avLst/>
            </a:prstGeom>
            <a:solidFill>
              <a:schemeClr val="accent1"/>
            </a:solidFill>
            <a:ln w="9525" cap="flat" cmpd="sng" algn="ctr">
              <a:solidFill>
                <a:schemeClr val="bg2">
                  <a:lumMod val="9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oup 4"/>
          <p:cNvGrpSpPr/>
          <p:nvPr/>
        </p:nvGrpSpPr>
        <p:grpSpPr>
          <a:xfrm>
            <a:off x="885661" y="2743200"/>
            <a:ext cx="2390939" cy="307777"/>
            <a:chOff x="885661" y="2743200"/>
            <a:chExt cx="2390939" cy="307777"/>
          </a:xfrm>
        </p:grpSpPr>
        <p:sp>
          <p:nvSpPr>
            <p:cNvPr id="10" name="TextBox 9"/>
            <p:cNvSpPr txBox="1"/>
            <p:nvPr/>
          </p:nvSpPr>
          <p:spPr>
            <a:xfrm>
              <a:off x="885661" y="2743200"/>
              <a:ext cx="1431802" cy="307777"/>
            </a:xfrm>
            <a:prstGeom prst="rect">
              <a:avLst/>
            </a:prstGeom>
            <a:noFill/>
            <a:ln>
              <a:solidFill>
                <a:schemeClr val="bg2">
                  <a:lumMod val="90000"/>
                </a:schemeClr>
              </a:solidFill>
            </a:ln>
          </p:spPr>
          <p:txBody>
            <a:bodyPr wrap="none" rtlCol="0">
              <a:spAutoFit/>
            </a:bodyPr>
            <a:lstStyle/>
            <a:p>
              <a:pPr algn="r"/>
              <a:r>
                <a:rPr lang="en-US" sz="1400" b="0" i="0" dirty="0" smtClean="0">
                  <a:solidFill>
                    <a:srgbClr val="000098"/>
                  </a:solidFill>
                  <a:latin typeface="GE Inspira" pitchFamily="34" charset="0"/>
                </a:rPr>
                <a:t>Diffraction Rings</a:t>
              </a:r>
            </a:p>
          </p:txBody>
        </p:sp>
        <p:cxnSp>
          <p:nvCxnSpPr>
            <p:cNvPr id="6" name="Straight Arrow Connector 5"/>
            <p:cNvCxnSpPr>
              <a:stCxn id="10" idx="3"/>
            </p:cNvCxnSpPr>
            <p:nvPr/>
          </p:nvCxnSpPr>
          <p:spPr bwMode="auto">
            <a:xfrm flipV="1">
              <a:off x="2317463" y="2743200"/>
              <a:ext cx="959137" cy="153889"/>
            </a:xfrm>
            <a:prstGeom prst="straightConnector1">
              <a:avLst/>
            </a:prstGeom>
            <a:solidFill>
              <a:schemeClr val="accent1"/>
            </a:solidFill>
            <a:ln w="9525" cap="flat" cmpd="sng" algn="ctr">
              <a:solidFill>
                <a:schemeClr val="bg2">
                  <a:lumMod val="9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207503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have we learned?</a:t>
            </a:r>
            <a:endParaRPr lang="en-US" dirty="0"/>
          </a:p>
        </p:txBody>
      </p:sp>
      <p:sp>
        <p:nvSpPr>
          <p:cNvPr id="3" name="Content Placeholder 2"/>
          <p:cNvSpPr>
            <a:spLocks noGrp="1"/>
          </p:cNvSpPr>
          <p:nvPr>
            <p:ph idx="1"/>
          </p:nvPr>
        </p:nvSpPr>
        <p:spPr/>
        <p:txBody>
          <a:bodyPr/>
          <a:lstStyle/>
          <a:p>
            <a:r>
              <a:rPr lang="en-US" sz="3600" b="1" dirty="0" smtClean="0"/>
              <a:t>Exit Pupil</a:t>
            </a:r>
            <a:r>
              <a:rPr lang="en-US" dirty="0" smtClean="0"/>
              <a:t> </a:t>
            </a:r>
            <a:endParaRPr lang="en-US" dirty="0"/>
          </a:p>
          <a:p>
            <a:r>
              <a:rPr lang="en-US" dirty="0" smtClean="0"/>
              <a:t>End points: </a:t>
            </a:r>
          </a:p>
          <a:p>
            <a:pPr lvl="1">
              <a:spcBef>
                <a:spcPts val="0"/>
              </a:spcBef>
            </a:pPr>
            <a:r>
              <a:rPr lang="en-US" dirty="0" smtClean="0"/>
              <a:t>Highest magnification</a:t>
            </a:r>
            <a:r>
              <a:rPr lang="en-US" dirty="0"/>
              <a:t>, then </a:t>
            </a:r>
            <a:endParaRPr lang="en-US" dirty="0" smtClean="0"/>
          </a:p>
          <a:p>
            <a:pPr lvl="1">
              <a:spcBef>
                <a:spcPts val="0"/>
              </a:spcBef>
            </a:pPr>
            <a:r>
              <a:rPr lang="en-US" dirty="0" smtClean="0"/>
              <a:t>Highest brightness</a:t>
            </a:r>
            <a:endParaRPr lang="en-US" dirty="0"/>
          </a:p>
          <a:p>
            <a:r>
              <a:rPr lang="en-US" dirty="0" smtClean="0"/>
              <a:t>Practical considerations</a:t>
            </a:r>
          </a:p>
          <a:p>
            <a:pPr lvl="1">
              <a:spcBef>
                <a:spcPts val="0"/>
              </a:spcBef>
            </a:pPr>
            <a:r>
              <a:rPr lang="en-US" dirty="0" smtClean="0"/>
              <a:t>Atmosphere</a:t>
            </a:r>
          </a:p>
          <a:p>
            <a:pPr lvl="1">
              <a:spcBef>
                <a:spcPts val="0"/>
              </a:spcBef>
            </a:pPr>
            <a:r>
              <a:rPr lang="en-US" dirty="0" smtClean="0"/>
              <a:t>Eyepiece availability </a:t>
            </a:r>
            <a:endParaRPr lang="en-US" dirty="0"/>
          </a:p>
          <a:p>
            <a:r>
              <a:rPr lang="en-US" dirty="0" smtClean="0"/>
              <a:t>Two </a:t>
            </a:r>
            <a:r>
              <a:rPr lang="en-US" dirty="0"/>
              <a:t>intermediate operating </a:t>
            </a:r>
            <a:r>
              <a:rPr lang="en-US" dirty="0" smtClean="0"/>
              <a:t>points</a:t>
            </a:r>
          </a:p>
          <a:p>
            <a:pPr lvl="1">
              <a:spcBef>
                <a:spcPts val="0"/>
              </a:spcBef>
            </a:pPr>
            <a:r>
              <a:rPr lang="en-US" dirty="0" smtClean="0"/>
              <a:t>Half maximum magnification</a:t>
            </a:r>
          </a:p>
          <a:p>
            <a:pPr lvl="1">
              <a:spcBef>
                <a:spcPts val="0"/>
              </a:spcBef>
            </a:pPr>
            <a:r>
              <a:rPr lang="en-US" dirty="0" smtClean="0"/>
              <a:t>Half maximum brightness</a:t>
            </a:r>
            <a:endParaRPr lang="en-US" dirty="0"/>
          </a:p>
        </p:txBody>
      </p:sp>
    </p:spTree>
    <p:extLst>
      <p:ext uri="{BB962C8B-B14F-4D97-AF65-F5344CB8AC3E}">
        <p14:creationId xmlns:p14="http://schemas.microsoft.com/office/powerpoint/2010/main" val="35132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left)">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That wasn’t so bad, was it?</a:t>
            </a:r>
            <a:endParaRPr lang="en-US" dirty="0"/>
          </a:p>
        </p:txBody>
      </p:sp>
      <p:pic>
        <p:nvPicPr>
          <p:cNvPr id="1030" name="Picture 6"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41585"/>
            <a:ext cx="7772400" cy="438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75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091" y="2438400"/>
            <a:ext cx="4729821"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rPr>
              <a:t>Appendix</a:t>
            </a:r>
            <a:endParaRPr lang="en-US" sz="8000"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1320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smtClean="0"/>
              <a:t>Maximum Surface </a:t>
            </a:r>
            <a:r>
              <a:rPr lang="en-US" dirty="0"/>
              <a:t>Brightness </a:t>
            </a:r>
          </a:p>
        </p:txBody>
      </p:sp>
      <mc:AlternateContent xmlns:mc="http://schemas.openxmlformats.org/markup-compatibility/2006" xmlns:a14="http://schemas.microsoft.com/office/drawing/2010/main">
        <mc:Choice Requires="a14">
          <p:sp>
            <p:nvSpPr>
              <p:cNvPr id="100356" name="Text Box 4"/>
              <p:cNvSpPr txBox="1">
                <a:spLocks noChangeArrowheads="1"/>
              </p:cNvSpPr>
              <p:nvPr/>
            </p:nvSpPr>
            <p:spPr bwMode="auto">
              <a:xfrm>
                <a:off x="757130" y="1641856"/>
                <a:ext cx="2138470" cy="10025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8C"/>
                              </a:solidFill>
                              <a:latin typeface="Cambria Math"/>
                            </a:rPr>
                          </m:ctrlPr>
                        </m:sSubPr>
                        <m:e>
                          <m:r>
                            <m:rPr>
                              <m:nor/>
                            </m:rPr>
                            <a:rPr lang="en-US" b="0" i="0" smtClean="0">
                              <a:solidFill>
                                <a:srgbClr val="00008C"/>
                              </a:solidFill>
                              <a:latin typeface="+mj-lt"/>
                            </a:rPr>
                            <m:t>G</m:t>
                          </m:r>
                        </m:e>
                        <m:sub>
                          <m:r>
                            <a:rPr lang="en-US" b="0" i="1" smtClean="0">
                              <a:solidFill>
                                <a:srgbClr val="00008C"/>
                              </a:solidFill>
                              <a:latin typeface="Cambria Math"/>
                            </a:rPr>
                            <m:t>𝐿</m:t>
                          </m:r>
                        </m:sub>
                      </m:sSub>
                      <m:r>
                        <a:rPr lang="en-US" b="0" i="1" smtClean="0">
                          <a:solidFill>
                            <a:srgbClr val="00008C"/>
                          </a:solidFill>
                          <a:latin typeface="Cambria Math"/>
                        </a:rPr>
                        <m:t>=</m:t>
                      </m:r>
                      <m:sSup>
                        <m:sSupPr>
                          <m:ctrlPr>
                            <a:rPr lang="en-US" b="0" i="1" smtClean="0">
                              <a:solidFill>
                                <a:srgbClr val="00008C"/>
                              </a:solidFill>
                              <a:latin typeface="Cambria Math"/>
                            </a:rPr>
                          </m:ctrlPr>
                        </m:sSupPr>
                        <m:e>
                          <m:d>
                            <m:dPr>
                              <m:ctrlPr>
                                <a:rPr lang="en-US" b="0" i="1" smtClean="0">
                                  <a:solidFill>
                                    <a:srgbClr val="00008C"/>
                                  </a:solidFill>
                                  <a:latin typeface="Cambria Math"/>
                                </a:rPr>
                              </m:ctrlPr>
                            </m:dPr>
                            <m:e>
                              <m:f>
                                <m:fPr>
                                  <m:ctrlPr>
                                    <a:rPr lang="en-US" b="0" i="1" smtClean="0">
                                      <a:solidFill>
                                        <a:srgbClr val="00008C"/>
                                      </a:solidFill>
                                      <a:latin typeface="Cambria Math"/>
                                    </a:rPr>
                                  </m:ctrlPr>
                                </m:fPr>
                                <m:num>
                                  <m:sSub>
                                    <m:sSubPr>
                                      <m:ctrlPr>
                                        <a:rPr lang="en-US" b="0" i="1" smtClean="0">
                                          <a:solidFill>
                                            <a:srgbClr val="00008C"/>
                                          </a:solidFill>
                                          <a:latin typeface="Cambria Math"/>
                                        </a:rPr>
                                      </m:ctrlPr>
                                    </m:sSubPr>
                                    <m:e>
                                      <m:r>
                                        <m:rPr>
                                          <m:nor/>
                                        </m:rPr>
                                        <a:rPr lang="en-US" b="0" i="0" smtClean="0">
                                          <a:solidFill>
                                            <a:srgbClr val="00008C"/>
                                          </a:solidFill>
                                          <a:latin typeface="+mj-lt"/>
                                        </a:rPr>
                                        <m:t>D</m:t>
                                      </m:r>
                                    </m:e>
                                    <m:sub>
                                      <m:r>
                                        <a:rPr lang="en-US" b="0" i="1" smtClean="0">
                                          <a:solidFill>
                                            <a:srgbClr val="00008C"/>
                                          </a:solidFill>
                                          <a:latin typeface="Cambria Math"/>
                                        </a:rPr>
                                        <m:t>𝑂</m:t>
                                      </m:r>
                                    </m:sub>
                                  </m:sSub>
                                </m:num>
                                <m:den>
                                  <m:sSub>
                                    <m:sSubPr>
                                      <m:ctrlPr>
                                        <a:rPr lang="en-US" b="0" i="1" smtClean="0">
                                          <a:solidFill>
                                            <a:srgbClr val="00008C"/>
                                          </a:solidFill>
                                          <a:latin typeface="Cambria Math"/>
                                        </a:rPr>
                                      </m:ctrlPr>
                                    </m:sSubPr>
                                    <m:e>
                                      <m:r>
                                        <m:rPr>
                                          <m:nor/>
                                        </m:rPr>
                                        <a:rPr lang="en-US" b="0" i="0" smtClean="0">
                                          <a:solidFill>
                                            <a:srgbClr val="00008C"/>
                                          </a:solidFill>
                                          <a:latin typeface="+mj-lt"/>
                                        </a:rPr>
                                        <m:t>D</m:t>
                                      </m:r>
                                    </m:e>
                                    <m:sub>
                                      <m:r>
                                        <a:rPr lang="en-US" b="0" i="1" smtClean="0">
                                          <a:solidFill>
                                            <a:srgbClr val="00008C"/>
                                          </a:solidFill>
                                          <a:latin typeface="Cambria Math"/>
                                        </a:rPr>
                                        <m:t>𝑒𝑦𝑒</m:t>
                                      </m:r>
                                    </m:sub>
                                  </m:sSub>
                                </m:den>
                              </m:f>
                            </m:e>
                          </m:d>
                        </m:e>
                        <m:sup>
                          <m:r>
                            <a:rPr lang="en-US" b="0" i="1" smtClean="0">
                              <a:solidFill>
                                <a:srgbClr val="00008C"/>
                              </a:solidFill>
                              <a:latin typeface="Cambria Math"/>
                            </a:rPr>
                            <m:t>2</m:t>
                          </m:r>
                        </m:sup>
                      </m:sSup>
                    </m:oMath>
                  </m:oMathPara>
                </a14:m>
                <a:endParaRPr lang="en-US" dirty="0">
                  <a:solidFill>
                    <a:srgbClr val="00008C"/>
                  </a:solidFill>
                  <a:latin typeface="+mj-lt"/>
                </a:endParaRPr>
              </a:p>
            </p:txBody>
          </p:sp>
        </mc:Choice>
        <mc:Fallback xmlns="">
          <p:sp>
            <p:nvSpPr>
              <p:cNvPr id="100356" name="Text Box 4"/>
              <p:cNvSpPr txBox="1">
                <a:spLocks noRot="1" noChangeAspect="1" noMove="1" noResize="1" noEditPoints="1" noAdjustHandles="1" noChangeArrowheads="1" noChangeShapeType="1" noTextEdit="1"/>
              </p:cNvSpPr>
              <p:nvPr/>
            </p:nvSpPr>
            <p:spPr bwMode="auto">
              <a:xfrm>
                <a:off x="757130" y="1641856"/>
                <a:ext cx="2138470" cy="1002582"/>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359" name="Text Box 7"/>
              <p:cNvSpPr txBox="1">
                <a:spLocks noChangeArrowheads="1"/>
              </p:cNvSpPr>
              <p:nvPr/>
            </p:nvSpPr>
            <p:spPr bwMode="auto">
              <a:xfrm>
                <a:off x="773005" y="2980118"/>
                <a:ext cx="1983556" cy="9060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8C"/>
                              </a:solidFill>
                              <a:latin typeface="Cambria Math"/>
                            </a:rPr>
                          </m:ctrlPr>
                        </m:sSubPr>
                        <m:e>
                          <m:r>
                            <m:rPr>
                              <m:nor/>
                            </m:rPr>
                            <a:rPr lang="en-US" b="0" i="0" smtClean="0">
                              <a:solidFill>
                                <a:srgbClr val="00008C"/>
                              </a:solidFill>
                              <a:latin typeface="+mj-lt"/>
                            </a:rPr>
                            <m:t>M</m:t>
                          </m:r>
                        </m:e>
                        <m:sub>
                          <m:r>
                            <a:rPr lang="en-US" b="0" i="1" smtClean="0">
                              <a:solidFill>
                                <a:srgbClr val="00008C"/>
                              </a:solidFill>
                              <a:latin typeface="Cambria Math"/>
                            </a:rPr>
                            <m:t>𝑚𝑖𝑛</m:t>
                          </m:r>
                        </m:sub>
                      </m:sSub>
                      <m:r>
                        <a:rPr lang="en-US" b="0" i="1" smtClean="0">
                          <a:solidFill>
                            <a:srgbClr val="00008C"/>
                          </a:solidFill>
                          <a:latin typeface="Cambria Math"/>
                        </a:rPr>
                        <m:t>=</m:t>
                      </m:r>
                      <m:f>
                        <m:fPr>
                          <m:ctrlPr>
                            <a:rPr lang="en-US" b="0" i="1" smtClean="0">
                              <a:solidFill>
                                <a:srgbClr val="00008C"/>
                              </a:solidFill>
                              <a:latin typeface="Cambria Math"/>
                            </a:rPr>
                          </m:ctrlPr>
                        </m:fPr>
                        <m:num>
                          <m:sSub>
                            <m:sSubPr>
                              <m:ctrlPr>
                                <a:rPr lang="en-US" b="0" i="1" smtClean="0">
                                  <a:solidFill>
                                    <a:srgbClr val="00008C"/>
                                  </a:solidFill>
                                  <a:latin typeface="Cambria Math"/>
                                </a:rPr>
                              </m:ctrlPr>
                            </m:sSubPr>
                            <m:e>
                              <m:r>
                                <m:rPr>
                                  <m:nor/>
                                </m:rPr>
                                <a:rPr lang="en-US" b="0" i="0" smtClean="0">
                                  <a:solidFill>
                                    <a:srgbClr val="00008C"/>
                                  </a:solidFill>
                                  <a:latin typeface="+mj-lt"/>
                                </a:rPr>
                                <m:t>D</m:t>
                              </m:r>
                            </m:e>
                            <m:sub>
                              <m:r>
                                <a:rPr lang="en-US" b="0" i="1" smtClean="0">
                                  <a:solidFill>
                                    <a:srgbClr val="00008C"/>
                                  </a:solidFill>
                                  <a:latin typeface="Cambria Math"/>
                                </a:rPr>
                                <m:t>𝑂</m:t>
                              </m:r>
                            </m:sub>
                          </m:sSub>
                        </m:num>
                        <m:den>
                          <m:sSub>
                            <m:sSubPr>
                              <m:ctrlPr>
                                <a:rPr lang="en-US" b="0" i="1" smtClean="0">
                                  <a:solidFill>
                                    <a:srgbClr val="00008C"/>
                                  </a:solidFill>
                                  <a:latin typeface="Cambria Math"/>
                                </a:rPr>
                              </m:ctrlPr>
                            </m:sSubPr>
                            <m:e>
                              <m:r>
                                <m:rPr>
                                  <m:nor/>
                                </m:rPr>
                                <a:rPr lang="en-US" b="0" i="0" smtClean="0">
                                  <a:solidFill>
                                    <a:srgbClr val="00008C"/>
                                  </a:solidFill>
                                  <a:latin typeface="+mj-lt"/>
                                </a:rPr>
                                <m:t>D</m:t>
                              </m:r>
                            </m:e>
                            <m:sub>
                              <m:r>
                                <a:rPr lang="en-US" b="0" i="1" smtClean="0">
                                  <a:solidFill>
                                    <a:srgbClr val="00008C"/>
                                  </a:solidFill>
                                  <a:latin typeface="Cambria Math"/>
                                </a:rPr>
                                <m:t>𝑒𝑦𝑒</m:t>
                              </m:r>
                            </m:sub>
                          </m:sSub>
                        </m:den>
                      </m:f>
                    </m:oMath>
                  </m:oMathPara>
                </a14:m>
                <a:endParaRPr lang="en-US" dirty="0">
                  <a:solidFill>
                    <a:srgbClr val="00008C"/>
                  </a:solidFill>
                  <a:latin typeface="+mj-lt"/>
                </a:endParaRPr>
              </a:p>
            </p:txBody>
          </p:sp>
        </mc:Choice>
        <mc:Fallback xmlns="">
          <p:sp>
            <p:nvSpPr>
              <p:cNvPr id="100359" name="Text Box 7"/>
              <p:cNvSpPr txBox="1">
                <a:spLocks noRot="1" noChangeAspect="1" noMove="1" noResize="1" noEditPoints="1" noAdjustHandles="1" noChangeArrowheads="1" noChangeShapeType="1" noTextEdit="1"/>
              </p:cNvSpPr>
              <p:nvPr/>
            </p:nvSpPr>
            <p:spPr bwMode="auto">
              <a:xfrm>
                <a:off x="773005" y="2980118"/>
                <a:ext cx="1983556" cy="906082"/>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62000" y="3789204"/>
                <a:ext cx="7617855" cy="16971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0098"/>
                              </a:solidFill>
                              <a:latin typeface="Cambria Math"/>
                            </a:rPr>
                          </m:ctrlPr>
                        </m:sSubPr>
                        <m:e>
                          <m:r>
                            <m:rPr>
                              <m:nor/>
                            </m:rPr>
                            <a:rPr lang="en-US" b="0" i="0" smtClean="0">
                              <a:solidFill>
                                <a:srgbClr val="000098"/>
                              </a:solidFill>
                              <a:latin typeface="+mj-lt"/>
                            </a:rPr>
                            <m:t>SB</m:t>
                          </m:r>
                        </m:e>
                        <m:sub>
                          <m:r>
                            <a:rPr lang="en-US" b="0" i="1" smtClean="0">
                              <a:solidFill>
                                <a:srgbClr val="000098"/>
                              </a:solidFill>
                              <a:latin typeface="Cambria Math"/>
                            </a:rPr>
                            <m:t>𝑠𝑐𝑜𝑝𝑒</m:t>
                          </m:r>
                        </m:sub>
                      </m:sSub>
                      <m:r>
                        <a:rPr lang="en-US" b="0" i="1" smtClean="0">
                          <a:solidFill>
                            <a:srgbClr val="000098"/>
                          </a:solidFill>
                          <a:latin typeface="Cambria Math"/>
                        </a:rPr>
                        <m:t>=</m:t>
                      </m:r>
                      <m:sSub>
                        <m:sSubPr>
                          <m:ctrlPr>
                            <a:rPr lang="en-US" b="0" i="1" smtClean="0">
                              <a:solidFill>
                                <a:srgbClr val="000098"/>
                              </a:solidFill>
                              <a:latin typeface="Cambria Math"/>
                            </a:rPr>
                          </m:ctrlPr>
                        </m:sSubPr>
                        <m:e>
                          <m:r>
                            <m:rPr>
                              <m:nor/>
                            </m:rPr>
                            <a:rPr lang="en-US" b="0" i="0" smtClean="0">
                              <a:solidFill>
                                <a:srgbClr val="000098"/>
                              </a:solidFill>
                              <a:latin typeface="+mj-lt"/>
                            </a:rPr>
                            <m:t>SB</m:t>
                          </m:r>
                        </m:e>
                        <m:sub>
                          <m:r>
                            <a:rPr lang="en-US" b="0" i="1" smtClean="0">
                              <a:solidFill>
                                <a:srgbClr val="000098"/>
                              </a:solidFill>
                              <a:latin typeface="Cambria Math"/>
                            </a:rPr>
                            <m:t>𝑒𝑦𝑒</m:t>
                          </m:r>
                        </m:sub>
                      </m:sSub>
                      <m:r>
                        <a:rPr lang="en-US" b="0" i="1" smtClean="0">
                          <a:solidFill>
                            <a:srgbClr val="000098"/>
                          </a:solidFill>
                          <a:latin typeface="Cambria Math"/>
                          <a:ea typeface="Cambria Math"/>
                        </a:rPr>
                        <m:t>×</m:t>
                      </m:r>
                      <m:f>
                        <m:fPr>
                          <m:ctrlPr>
                            <a:rPr lang="en-US" b="0" i="1" smtClean="0">
                              <a:solidFill>
                                <a:srgbClr val="000098"/>
                              </a:solidFill>
                              <a:latin typeface="Cambria Math"/>
                              <a:ea typeface="Cambria Math"/>
                            </a:rPr>
                          </m:ctrlPr>
                        </m:fPr>
                        <m:num>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G</m:t>
                              </m:r>
                            </m:e>
                            <m:sub>
                              <m:r>
                                <a:rPr lang="en-US" b="0" i="1" smtClean="0">
                                  <a:solidFill>
                                    <a:srgbClr val="000098"/>
                                  </a:solidFill>
                                  <a:latin typeface="Cambria Math"/>
                                  <a:ea typeface="Cambria Math"/>
                                </a:rPr>
                                <m:t>𝐿</m:t>
                              </m:r>
                            </m:sub>
                          </m:sSub>
                        </m:num>
                        <m:den>
                          <m:sSup>
                            <m:sSupPr>
                              <m:ctrlPr>
                                <a:rPr lang="en-US" b="0" i="1" smtClean="0">
                                  <a:solidFill>
                                    <a:srgbClr val="000098"/>
                                  </a:solidFill>
                                  <a:latin typeface="Cambria Math"/>
                                  <a:ea typeface="Cambria Math"/>
                                </a:rPr>
                              </m:ctrlPr>
                            </m:sSupPr>
                            <m:e>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M</m:t>
                                  </m:r>
                                </m:e>
                                <m:sub>
                                  <m:r>
                                    <a:rPr lang="en-US" b="0" i="1" smtClean="0">
                                      <a:solidFill>
                                        <a:srgbClr val="000098"/>
                                      </a:solidFill>
                                      <a:latin typeface="Cambria Math"/>
                                      <a:ea typeface="Cambria Math"/>
                                    </a:rPr>
                                    <m:t>𝑚𝑖𝑛</m:t>
                                  </m:r>
                                </m:sub>
                              </m:sSub>
                            </m:e>
                            <m:sup>
                              <m:r>
                                <a:rPr lang="en-US" b="0" i="1" smtClean="0">
                                  <a:solidFill>
                                    <a:srgbClr val="000098"/>
                                  </a:solidFill>
                                  <a:latin typeface="Cambria Math"/>
                                  <a:ea typeface="Cambria Math"/>
                                </a:rPr>
                                <m:t>2</m:t>
                              </m:r>
                            </m:sup>
                          </m:sSup>
                        </m:den>
                      </m:f>
                      <m:r>
                        <a:rPr lang="en-US" b="0" i="1" smtClean="0">
                          <a:solidFill>
                            <a:srgbClr val="000098"/>
                          </a:solidFill>
                          <a:latin typeface="Cambria Math"/>
                          <a:ea typeface="Cambria Math"/>
                        </a:rPr>
                        <m:t>=</m:t>
                      </m:r>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SB</m:t>
                          </m:r>
                        </m:e>
                        <m:sub>
                          <m:r>
                            <a:rPr lang="en-US" b="0" i="1" smtClean="0">
                              <a:solidFill>
                                <a:srgbClr val="000098"/>
                              </a:solidFill>
                              <a:latin typeface="Cambria Math"/>
                              <a:ea typeface="Cambria Math"/>
                            </a:rPr>
                            <m:t>𝑒𝑦𝑒</m:t>
                          </m:r>
                        </m:sub>
                      </m:sSub>
                      <m:r>
                        <a:rPr lang="en-US" b="0" i="1" smtClean="0">
                          <a:solidFill>
                            <a:srgbClr val="000098"/>
                          </a:solidFill>
                          <a:latin typeface="Cambria Math"/>
                          <a:ea typeface="Cambria Math"/>
                        </a:rPr>
                        <m:t>×</m:t>
                      </m:r>
                      <m:f>
                        <m:fPr>
                          <m:ctrlPr>
                            <a:rPr lang="en-US" b="0" i="1" smtClean="0">
                              <a:solidFill>
                                <a:srgbClr val="000098"/>
                              </a:solidFill>
                              <a:latin typeface="Cambria Math"/>
                              <a:ea typeface="Cambria Math"/>
                            </a:rPr>
                          </m:ctrlPr>
                        </m:fPr>
                        <m:num>
                          <m:sSup>
                            <m:sSupPr>
                              <m:ctrlPr>
                                <a:rPr lang="en-US" b="0" i="1" smtClean="0">
                                  <a:solidFill>
                                    <a:srgbClr val="000098"/>
                                  </a:solidFill>
                                  <a:latin typeface="Cambria Math"/>
                                  <a:ea typeface="Cambria Math"/>
                                </a:rPr>
                              </m:ctrlPr>
                            </m:sSupPr>
                            <m:e>
                              <m:d>
                                <m:dPr>
                                  <m:ctrlPr>
                                    <a:rPr lang="en-US" b="0" i="1" smtClean="0">
                                      <a:solidFill>
                                        <a:srgbClr val="000098"/>
                                      </a:solidFill>
                                      <a:latin typeface="Cambria Math"/>
                                      <a:ea typeface="Cambria Math"/>
                                    </a:rPr>
                                  </m:ctrlPr>
                                </m:dPr>
                                <m:e>
                                  <m:f>
                                    <m:fPr>
                                      <m:type m:val="skw"/>
                                      <m:ctrlPr>
                                        <a:rPr lang="en-US" b="0" i="1" smtClean="0">
                                          <a:solidFill>
                                            <a:srgbClr val="000098"/>
                                          </a:solidFill>
                                          <a:latin typeface="Cambria Math"/>
                                          <a:ea typeface="Cambria Math"/>
                                        </a:rPr>
                                      </m:ctrlPr>
                                    </m:fPr>
                                    <m:num>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D</m:t>
                                          </m:r>
                                        </m:e>
                                        <m:sub>
                                          <m:r>
                                            <a:rPr lang="en-US" b="0" i="1" smtClean="0">
                                              <a:solidFill>
                                                <a:srgbClr val="000098"/>
                                              </a:solidFill>
                                              <a:latin typeface="Cambria Math"/>
                                              <a:ea typeface="Cambria Math"/>
                                            </a:rPr>
                                            <m:t>𝑂</m:t>
                                          </m:r>
                                        </m:sub>
                                      </m:sSub>
                                    </m:num>
                                    <m:den>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D</m:t>
                                          </m:r>
                                        </m:e>
                                        <m:sub>
                                          <m:r>
                                            <a:rPr lang="en-US" b="0" i="1" smtClean="0">
                                              <a:solidFill>
                                                <a:srgbClr val="000098"/>
                                              </a:solidFill>
                                              <a:latin typeface="Cambria Math"/>
                                              <a:ea typeface="Cambria Math"/>
                                            </a:rPr>
                                            <m:t>𝑒𝑦𝑒</m:t>
                                          </m:r>
                                        </m:sub>
                                      </m:sSub>
                                    </m:den>
                                  </m:f>
                                </m:e>
                              </m:d>
                            </m:e>
                            <m:sup>
                              <m:r>
                                <a:rPr lang="en-US" b="0" i="1" smtClean="0">
                                  <a:solidFill>
                                    <a:srgbClr val="000098"/>
                                  </a:solidFill>
                                  <a:latin typeface="Cambria Math"/>
                                  <a:ea typeface="Cambria Math"/>
                                </a:rPr>
                                <m:t>2</m:t>
                              </m:r>
                            </m:sup>
                          </m:sSup>
                        </m:num>
                        <m:den>
                          <m:sSup>
                            <m:sSupPr>
                              <m:ctrlPr>
                                <a:rPr lang="en-US" b="0" i="1" smtClean="0">
                                  <a:solidFill>
                                    <a:srgbClr val="000098"/>
                                  </a:solidFill>
                                  <a:latin typeface="Cambria Math"/>
                                  <a:ea typeface="Cambria Math"/>
                                </a:rPr>
                              </m:ctrlPr>
                            </m:sSupPr>
                            <m:e>
                              <m:d>
                                <m:dPr>
                                  <m:ctrlPr>
                                    <a:rPr lang="en-US" b="0" i="1" smtClean="0">
                                      <a:solidFill>
                                        <a:srgbClr val="000098"/>
                                      </a:solidFill>
                                      <a:latin typeface="Cambria Math"/>
                                      <a:ea typeface="Cambria Math"/>
                                    </a:rPr>
                                  </m:ctrlPr>
                                </m:dPr>
                                <m:e>
                                  <m:f>
                                    <m:fPr>
                                      <m:type m:val="skw"/>
                                      <m:ctrlPr>
                                        <a:rPr lang="en-US" b="0" i="1" smtClean="0">
                                          <a:solidFill>
                                            <a:srgbClr val="000098"/>
                                          </a:solidFill>
                                          <a:latin typeface="Cambria Math"/>
                                          <a:ea typeface="Cambria Math"/>
                                        </a:rPr>
                                      </m:ctrlPr>
                                    </m:fPr>
                                    <m:num>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D</m:t>
                                          </m:r>
                                        </m:e>
                                        <m:sub>
                                          <m:r>
                                            <a:rPr lang="en-US" b="0" i="1" smtClean="0">
                                              <a:solidFill>
                                                <a:srgbClr val="000098"/>
                                              </a:solidFill>
                                              <a:latin typeface="Cambria Math"/>
                                              <a:ea typeface="Cambria Math"/>
                                            </a:rPr>
                                            <m:t>𝑂</m:t>
                                          </m:r>
                                        </m:sub>
                                      </m:sSub>
                                    </m:num>
                                    <m:den>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D</m:t>
                                          </m:r>
                                        </m:e>
                                        <m:sub>
                                          <m:r>
                                            <a:rPr lang="en-US" b="0" i="1" smtClean="0">
                                              <a:solidFill>
                                                <a:srgbClr val="000098"/>
                                              </a:solidFill>
                                              <a:latin typeface="Cambria Math"/>
                                              <a:ea typeface="Cambria Math"/>
                                            </a:rPr>
                                            <m:t>𝑒𝑦𝑒</m:t>
                                          </m:r>
                                        </m:sub>
                                      </m:sSub>
                                    </m:den>
                                  </m:f>
                                </m:e>
                              </m:d>
                            </m:e>
                            <m:sup>
                              <m:r>
                                <a:rPr lang="en-US" b="0" i="1" smtClean="0">
                                  <a:solidFill>
                                    <a:srgbClr val="000098"/>
                                  </a:solidFill>
                                  <a:latin typeface="Cambria Math"/>
                                  <a:ea typeface="Cambria Math"/>
                                </a:rPr>
                                <m:t>2</m:t>
                              </m:r>
                            </m:sup>
                          </m:sSup>
                        </m:den>
                      </m:f>
                      <m:r>
                        <a:rPr lang="en-US" b="0" i="1" smtClean="0">
                          <a:solidFill>
                            <a:srgbClr val="000098"/>
                          </a:solidFill>
                          <a:latin typeface="Cambria Math"/>
                          <a:ea typeface="Cambria Math"/>
                        </a:rPr>
                        <m:t>= </m:t>
                      </m:r>
                      <m:sSub>
                        <m:sSubPr>
                          <m:ctrlPr>
                            <a:rPr lang="en-US" b="0" i="1" smtClean="0">
                              <a:solidFill>
                                <a:srgbClr val="000098"/>
                              </a:solidFill>
                              <a:latin typeface="Cambria Math"/>
                              <a:ea typeface="Cambria Math"/>
                            </a:rPr>
                          </m:ctrlPr>
                        </m:sSubPr>
                        <m:e>
                          <m:r>
                            <m:rPr>
                              <m:nor/>
                            </m:rPr>
                            <a:rPr lang="en-US" b="0" i="0" smtClean="0">
                              <a:solidFill>
                                <a:srgbClr val="000098"/>
                              </a:solidFill>
                              <a:latin typeface="+mj-lt"/>
                              <a:ea typeface="Cambria Math"/>
                            </a:rPr>
                            <m:t>SB</m:t>
                          </m:r>
                        </m:e>
                        <m:sub>
                          <m:r>
                            <a:rPr lang="en-US" b="0" i="1" smtClean="0">
                              <a:solidFill>
                                <a:srgbClr val="000098"/>
                              </a:solidFill>
                              <a:latin typeface="Cambria Math"/>
                              <a:ea typeface="Cambria Math"/>
                            </a:rPr>
                            <m:t>𝑒𝑦𝑒</m:t>
                          </m:r>
                        </m:sub>
                      </m:sSub>
                    </m:oMath>
                  </m:oMathPara>
                </a14:m>
                <a:endParaRPr lang="en-US" b="0" i="0" dirty="0" smtClean="0">
                  <a:solidFill>
                    <a:srgbClr val="000098"/>
                  </a:solidFill>
                  <a:latin typeface="+mj-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62000" y="3789204"/>
                <a:ext cx="7617855" cy="1697196"/>
              </a:xfrm>
              <a:prstGeom prst="rect">
                <a:avLst/>
              </a:prstGeom>
              <a:blipFill rotWithShape="1">
                <a:blip r:embed="rId5"/>
                <a:stretch>
                  <a:fillRect r="-160"/>
                </a:stretch>
              </a:blipFill>
            </p:spPr>
            <p:txBody>
              <a:bodyPr/>
              <a:lstStyle/>
              <a:p>
                <a:r>
                  <a:rPr lang="en-US">
                    <a:noFill/>
                  </a:rPr>
                  <a:t> </a:t>
                </a:r>
              </a:p>
            </p:txBody>
          </p:sp>
        </mc:Fallback>
      </mc:AlternateContent>
      <p:sp>
        <p:nvSpPr>
          <p:cNvPr id="4" name="Oval 3"/>
          <p:cNvSpPr/>
          <p:nvPr/>
        </p:nvSpPr>
        <p:spPr bwMode="auto">
          <a:xfrm>
            <a:off x="7511221" y="4267200"/>
            <a:ext cx="1066800" cy="762000"/>
          </a:xfrm>
          <a:prstGeom prst="ellipse">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 name="Oval 11"/>
          <p:cNvSpPr/>
          <p:nvPr/>
        </p:nvSpPr>
        <p:spPr bwMode="auto">
          <a:xfrm>
            <a:off x="762000" y="4267200"/>
            <a:ext cx="1168523" cy="762000"/>
          </a:xfrm>
          <a:prstGeom prst="ellipse">
            <a:avLst/>
          </a:prstGeom>
          <a:noFill/>
          <a:ln w="38100"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 name="TextBox 4"/>
          <p:cNvSpPr txBox="1"/>
          <p:nvPr/>
        </p:nvSpPr>
        <p:spPr>
          <a:xfrm>
            <a:off x="8501821" y="3986480"/>
            <a:ext cx="487634" cy="1323439"/>
          </a:xfrm>
          <a:prstGeom prst="rect">
            <a:avLst/>
          </a:prstGeom>
          <a:noFill/>
        </p:spPr>
        <p:txBody>
          <a:bodyPr wrap="none" rtlCol="0">
            <a:spAutoFit/>
          </a:bodyPr>
          <a:lstStyle/>
          <a:p>
            <a:r>
              <a:rPr lang="en-US" sz="8000" b="0" i="0" dirty="0" smtClean="0">
                <a:solidFill>
                  <a:srgbClr val="C00000"/>
                </a:solidFill>
                <a:latin typeface="Century" pitchFamily="18" charset="0"/>
              </a:rPr>
              <a:t>!</a:t>
            </a:r>
          </a:p>
        </p:txBody>
      </p:sp>
      <p:cxnSp>
        <p:nvCxnSpPr>
          <p:cNvPr id="6" name="Straight Arrow Connector 5"/>
          <p:cNvCxnSpPr>
            <a:stCxn id="100356" idx="3"/>
          </p:cNvCxnSpPr>
          <p:nvPr/>
        </p:nvCxnSpPr>
        <p:spPr bwMode="auto">
          <a:xfrm>
            <a:off x="2895600" y="2143147"/>
            <a:ext cx="2819400" cy="1743053"/>
          </a:xfrm>
          <a:prstGeom prst="straightConnector1">
            <a:avLst/>
          </a:prstGeom>
          <a:solidFill>
            <a:schemeClr val="accent1"/>
          </a:solidFill>
          <a:ln w="57150" cap="flat" cmpd="sng" algn="ctr">
            <a:solidFill>
              <a:srgbClr val="40458C">
                <a:alpha val="34902"/>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100359" idx="3"/>
          </p:cNvCxnSpPr>
          <p:nvPr/>
        </p:nvCxnSpPr>
        <p:spPr bwMode="auto">
          <a:xfrm>
            <a:off x="2756561" y="3433159"/>
            <a:ext cx="2932313" cy="1596041"/>
          </a:xfrm>
          <a:prstGeom prst="straightConnector1">
            <a:avLst/>
          </a:prstGeom>
          <a:solidFill>
            <a:schemeClr val="accent1"/>
          </a:solidFill>
          <a:ln w="57150" cap="flat" cmpd="sng" algn="ctr">
            <a:solidFill>
              <a:srgbClr val="40458C">
                <a:alpha val="34902"/>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9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22" presetClass="entr" presetSubtype="8"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20/20 Vision = 2 arcminutes</a:t>
            </a:r>
            <a:endParaRPr lang="en-US" dirty="0"/>
          </a:p>
        </p:txBody>
      </p:sp>
      <p:sp>
        <p:nvSpPr>
          <p:cNvPr id="5" name="Content Placeholder 4"/>
          <p:cNvSpPr>
            <a:spLocks noGrp="1"/>
          </p:cNvSpPr>
          <p:nvPr>
            <p:ph idx="1"/>
          </p:nvPr>
        </p:nvSpPr>
        <p:spPr>
          <a:xfrm>
            <a:off x="762000" y="1447800"/>
            <a:ext cx="3733800" cy="4572000"/>
          </a:xfrm>
        </p:spPr>
        <p:txBody>
          <a:bodyPr/>
          <a:lstStyle/>
          <a:p>
            <a:pPr>
              <a:spcBef>
                <a:spcPts val="2400"/>
              </a:spcBef>
            </a:pPr>
            <a:r>
              <a:rPr lang="en-US" sz="2800" dirty="0" smtClean="0"/>
              <a:t>Eyechart for 20/20 vision </a:t>
            </a:r>
          </a:p>
          <a:p>
            <a:pPr>
              <a:spcBef>
                <a:spcPts val="2400"/>
              </a:spcBef>
            </a:pPr>
            <a:r>
              <a:rPr lang="en-US" sz="2800" dirty="0" smtClean="0"/>
              <a:t>Each line &amp; space is 1 arcminute thick</a:t>
            </a:r>
          </a:p>
          <a:p>
            <a:pPr>
              <a:spcBef>
                <a:spcPts val="2400"/>
              </a:spcBef>
            </a:pPr>
            <a:r>
              <a:rPr lang="en-US" sz="2800" dirty="0" smtClean="0"/>
              <a:t>So the lines are </a:t>
            </a:r>
            <a:br>
              <a:rPr lang="en-US" sz="2800" dirty="0" smtClean="0"/>
            </a:br>
            <a:r>
              <a:rPr lang="en-US" sz="2800" dirty="0" smtClean="0"/>
              <a:t>2 arcminutes apart</a:t>
            </a:r>
            <a:endParaRPr lang="en-US" sz="2800" dirty="0"/>
          </a:p>
        </p:txBody>
      </p:sp>
      <p:pic>
        <p:nvPicPr>
          <p:cNvPr id="1028" name="Picture 4" descr="Image result for snellen eye chart"/>
          <p:cNvPicPr>
            <a:picLocks noChangeAspect="1" noChangeArrowheads="1"/>
          </p:cNvPicPr>
          <p:nvPr/>
        </p:nvPicPr>
        <p:blipFill rotWithShape="1">
          <a:blip r:embed="rId2">
            <a:extLst>
              <a:ext uri="{28A0092B-C50C-407E-A947-70E740481C1C}">
                <a14:useLocalDpi xmlns:a14="http://schemas.microsoft.com/office/drawing/2010/main" val="0"/>
              </a:ext>
            </a:extLst>
          </a:blip>
          <a:srcRect l="3985" r="38054" b="22905"/>
          <a:stretch/>
        </p:blipFill>
        <p:spPr bwMode="auto">
          <a:xfrm>
            <a:off x="4800600" y="1371600"/>
            <a:ext cx="3624208" cy="390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917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Pupil Tracks Scope FOV</a:t>
            </a:r>
            <a:endParaRPr lang="en-US" dirty="0"/>
          </a:p>
        </p:txBody>
      </p:sp>
      <p:grpSp>
        <p:nvGrpSpPr>
          <p:cNvPr id="3" name="Group 2"/>
          <p:cNvGrpSpPr/>
          <p:nvPr/>
        </p:nvGrpSpPr>
        <p:grpSpPr>
          <a:xfrm>
            <a:off x="4856163" y="5105400"/>
            <a:ext cx="3754437" cy="1295400"/>
            <a:chOff x="2417763" y="4343400"/>
            <a:chExt cx="3754437" cy="1295400"/>
          </a:xfrm>
        </p:grpSpPr>
        <p:sp>
          <p:nvSpPr>
            <p:cNvPr id="4" name="Text Box 4"/>
            <p:cNvSpPr txBox="1">
              <a:spLocks noChangeArrowheads="1"/>
            </p:cNvSpPr>
            <p:nvPr/>
          </p:nvSpPr>
          <p:spPr bwMode="auto">
            <a:xfrm>
              <a:off x="2417763" y="4648200"/>
              <a:ext cx="2409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err="1">
                  <a:solidFill>
                    <a:srgbClr val="00008C"/>
                  </a:solidFill>
                  <a:latin typeface="Tahoma" pitchFamily="34" charset="0"/>
                </a:rPr>
                <a:t>FOV</a:t>
              </a:r>
              <a:r>
                <a:rPr lang="en-US" sz="3600" baseline="-25000" dirty="0" err="1">
                  <a:solidFill>
                    <a:srgbClr val="00008C"/>
                  </a:solidFill>
                  <a:latin typeface="Tahoma" pitchFamily="34" charset="0"/>
                </a:rPr>
                <a:t>scope</a:t>
              </a:r>
              <a:r>
                <a:rPr lang="en-US" sz="3600" dirty="0">
                  <a:solidFill>
                    <a:srgbClr val="00008C"/>
                  </a:solidFill>
                  <a:latin typeface="Tahoma" pitchFamily="34" charset="0"/>
                </a:rPr>
                <a:t> = </a:t>
              </a:r>
            </a:p>
          </p:txBody>
        </p:sp>
        <p:sp>
          <p:nvSpPr>
            <p:cNvPr id="5" name="Text Box 5"/>
            <p:cNvSpPr txBox="1">
              <a:spLocks noChangeArrowheads="1"/>
            </p:cNvSpPr>
            <p:nvPr/>
          </p:nvSpPr>
          <p:spPr bwMode="auto">
            <a:xfrm>
              <a:off x="4992688" y="4343400"/>
              <a:ext cx="1179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solidFill>
                    <a:srgbClr val="00008C"/>
                  </a:solidFill>
                  <a:latin typeface="Tahoma" pitchFamily="34" charset="0"/>
                </a:rPr>
                <a:t>FOV</a:t>
              </a:r>
              <a:r>
                <a:rPr lang="en-US" sz="3600" baseline="-25000">
                  <a:solidFill>
                    <a:srgbClr val="00008C"/>
                  </a:solidFill>
                  <a:latin typeface="Tahoma" pitchFamily="34" charset="0"/>
                </a:rPr>
                <a:t>e</a:t>
              </a:r>
              <a:endParaRPr lang="en-US" sz="3600">
                <a:solidFill>
                  <a:srgbClr val="00008C"/>
                </a:solidFill>
                <a:latin typeface="Tahoma" pitchFamily="34" charset="0"/>
              </a:endParaRPr>
            </a:p>
          </p:txBody>
        </p:sp>
        <p:sp>
          <p:nvSpPr>
            <p:cNvPr id="6" name="Line 6"/>
            <p:cNvSpPr>
              <a:spLocks noChangeShapeType="1"/>
            </p:cNvSpPr>
            <p:nvPr/>
          </p:nvSpPr>
          <p:spPr bwMode="auto">
            <a:xfrm>
              <a:off x="5008563" y="5029200"/>
              <a:ext cx="1143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8C"/>
                </a:solidFill>
              </a:endParaRPr>
            </a:p>
          </p:txBody>
        </p:sp>
        <p:sp>
          <p:nvSpPr>
            <p:cNvPr id="7" name="Text Box 7"/>
            <p:cNvSpPr txBox="1">
              <a:spLocks noChangeArrowheads="1"/>
            </p:cNvSpPr>
            <p:nvPr/>
          </p:nvSpPr>
          <p:spPr bwMode="auto">
            <a:xfrm>
              <a:off x="5237163" y="4997450"/>
              <a:ext cx="53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solidFill>
                    <a:srgbClr val="00008C"/>
                  </a:solidFill>
                  <a:latin typeface="Tahoma" pitchFamily="34" charset="0"/>
                </a:rPr>
                <a:t>M</a:t>
              </a:r>
            </a:p>
          </p:txBody>
        </p:sp>
      </p:grpSp>
      <mc:AlternateContent xmlns:mc="http://schemas.openxmlformats.org/markup-compatibility/2006" xmlns:a14="http://schemas.microsoft.com/office/drawing/2010/main">
        <mc:Choice Requires="a14">
          <p:sp>
            <p:nvSpPr>
              <p:cNvPr id="8" name="TextBox 7"/>
              <p:cNvSpPr txBox="1"/>
              <p:nvPr/>
            </p:nvSpPr>
            <p:spPr>
              <a:xfrm>
                <a:off x="782153" y="5105400"/>
                <a:ext cx="2235868" cy="11538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solidFill>
                                <a:srgbClr val="00008C"/>
                              </a:solidFill>
                              <a:latin typeface="Cambria Math"/>
                            </a:rPr>
                          </m:ctrlPr>
                        </m:sSubPr>
                        <m:e>
                          <m:r>
                            <m:rPr>
                              <m:nor/>
                            </m:rPr>
                            <a:rPr lang="en-US" sz="3600" b="0" i="0" smtClean="0">
                              <a:solidFill>
                                <a:srgbClr val="00008C"/>
                              </a:solidFill>
                              <a:latin typeface="+mj-lt"/>
                            </a:rPr>
                            <m:t>D</m:t>
                          </m:r>
                        </m:e>
                        <m:sub>
                          <m:r>
                            <a:rPr lang="en-US" sz="3600" b="0" i="1" smtClean="0">
                              <a:solidFill>
                                <a:srgbClr val="00008C"/>
                              </a:solidFill>
                              <a:latin typeface="Cambria Math"/>
                            </a:rPr>
                            <m:t>𝑒𝑝</m:t>
                          </m:r>
                        </m:sub>
                      </m:sSub>
                      <m:r>
                        <a:rPr lang="en-US" sz="3600" b="0" i="1" smtClean="0">
                          <a:solidFill>
                            <a:srgbClr val="00008C"/>
                          </a:solidFill>
                          <a:latin typeface="Cambria Math"/>
                        </a:rPr>
                        <m:t>=</m:t>
                      </m:r>
                      <m:f>
                        <m:fPr>
                          <m:ctrlPr>
                            <a:rPr lang="en-US" sz="3600" b="0" i="1" smtClean="0">
                              <a:solidFill>
                                <a:srgbClr val="00008C"/>
                              </a:solidFill>
                              <a:latin typeface="Cambria Math"/>
                            </a:rPr>
                          </m:ctrlPr>
                        </m:fPr>
                        <m:num>
                          <m:sSub>
                            <m:sSubPr>
                              <m:ctrlPr>
                                <a:rPr lang="en-US" sz="3600" b="0" i="1" smtClean="0">
                                  <a:solidFill>
                                    <a:srgbClr val="00008C"/>
                                  </a:solidFill>
                                  <a:latin typeface="Cambria Math"/>
                                </a:rPr>
                              </m:ctrlPr>
                            </m:sSubPr>
                            <m:e>
                              <m:r>
                                <m:rPr>
                                  <m:nor/>
                                </m:rPr>
                                <a:rPr lang="en-US" sz="3600" b="0" i="0" smtClean="0">
                                  <a:solidFill>
                                    <a:srgbClr val="00008C"/>
                                  </a:solidFill>
                                  <a:latin typeface="+mj-lt"/>
                                </a:rPr>
                                <m:t>D</m:t>
                              </m:r>
                            </m:e>
                            <m:sub>
                              <m:r>
                                <a:rPr lang="en-US" sz="3600" b="0" i="1" smtClean="0">
                                  <a:solidFill>
                                    <a:srgbClr val="00008C"/>
                                  </a:solidFill>
                                  <a:latin typeface="Cambria Math"/>
                                </a:rPr>
                                <m:t>𝑂</m:t>
                              </m:r>
                            </m:sub>
                          </m:sSub>
                        </m:num>
                        <m:den>
                          <m:r>
                            <m:rPr>
                              <m:nor/>
                            </m:rPr>
                            <a:rPr lang="en-US" sz="3600" b="0" i="0" smtClean="0">
                              <a:solidFill>
                                <a:srgbClr val="00008C"/>
                              </a:solidFill>
                              <a:latin typeface="+mj-lt"/>
                            </a:rPr>
                            <m:t>M</m:t>
                          </m:r>
                        </m:den>
                      </m:f>
                    </m:oMath>
                  </m:oMathPara>
                </a14:m>
                <a:endParaRPr lang="en-US" sz="3600" dirty="0">
                  <a:solidFill>
                    <a:srgbClr val="00008C"/>
                  </a:solidFill>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82153" y="5105400"/>
                <a:ext cx="2235868" cy="1153842"/>
              </a:xfrm>
              <a:prstGeom prst="rect">
                <a:avLst/>
              </a:prstGeom>
              <a:blipFill rotWithShape="1">
                <a:blip r:embed="rId3"/>
                <a:stretch>
                  <a:fillRect/>
                </a:stretch>
              </a:blipFill>
            </p:spPr>
            <p:txBody>
              <a:bodyPr/>
              <a:lstStyle/>
              <a:p>
                <a:r>
                  <a:rPr lang="en-US">
                    <a:noFill/>
                  </a:rPr>
                  <a:t> </a:t>
                </a:r>
              </a:p>
            </p:txBody>
          </p:sp>
        </mc:Fallback>
      </mc:AlternateContent>
      <p:sp>
        <p:nvSpPr>
          <p:cNvPr id="9" name="TextBox 8"/>
          <p:cNvSpPr txBox="1"/>
          <p:nvPr/>
        </p:nvSpPr>
        <p:spPr>
          <a:xfrm>
            <a:off x="773527" y="1295400"/>
            <a:ext cx="7837073" cy="3370153"/>
          </a:xfrm>
          <a:prstGeom prst="rect">
            <a:avLst/>
          </a:prstGeom>
          <a:noFill/>
        </p:spPr>
        <p:txBody>
          <a:bodyPr wrap="square" rtlCol="0">
            <a:spAutoFit/>
          </a:bodyPr>
          <a:lstStyle/>
          <a:p>
            <a:pPr>
              <a:lnSpc>
                <a:spcPct val="150000"/>
              </a:lnSpc>
            </a:pPr>
            <a:r>
              <a:rPr lang="en-US" sz="3200" b="0" i="0" dirty="0" smtClean="0">
                <a:solidFill>
                  <a:srgbClr val="000098"/>
                </a:solidFill>
                <a:latin typeface="+mj-lt"/>
              </a:rPr>
              <a:t>Both depend on magnification</a:t>
            </a:r>
          </a:p>
          <a:p>
            <a:pPr marL="342900" indent="-342900">
              <a:lnSpc>
                <a:spcPts val="3600"/>
              </a:lnSpc>
              <a:spcBef>
                <a:spcPts val="600"/>
              </a:spcBef>
              <a:buFont typeface="Arial" panose="020B0604020202020204" pitchFamily="34" charset="0"/>
              <a:buChar char="•"/>
            </a:pPr>
            <a:r>
              <a:rPr lang="en-US" sz="2800" dirty="0" smtClean="0">
                <a:solidFill>
                  <a:srgbClr val="000098"/>
                </a:solidFill>
                <a:latin typeface="+mj-lt"/>
              </a:rPr>
              <a:t>As magnification gets bigger, both get smaller</a:t>
            </a:r>
          </a:p>
          <a:p>
            <a:pPr marL="342900" indent="-342900">
              <a:lnSpc>
                <a:spcPts val="3600"/>
              </a:lnSpc>
              <a:spcBef>
                <a:spcPts val="600"/>
              </a:spcBef>
              <a:buFont typeface="Arial" panose="020B0604020202020204" pitchFamily="34" charset="0"/>
              <a:buChar char="•"/>
            </a:pPr>
            <a:r>
              <a:rPr lang="en-US" sz="2800" dirty="0" smtClean="0">
                <a:solidFill>
                  <a:srgbClr val="000098"/>
                </a:solidFill>
                <a:latin typeface="+mj-lt"/>
              </a:rPr>
              <a:t>Exit pupil gets smaller, </a:t>
            </a:r>
            <a:r>
              <a:rPr lang="en-US" sz="2800" b="0" i="0" dirty="0" smtClean="0">
                <a:solidFill>
                  <a:srgbClr val="000098"/>
                </a:solidFill>
                <a:latin typeface="+mj-lt"/>
              </a:rPr>
              <a:t>FOV gets smaller, so you see a smaller part of the picture... in fact: </a:t>
            </a:r>
          </a:p>
          <a:p>
            <a:pPr marL="342900" indent="-342900">
              <a:lnSpc>
                <a:spcPts val="3600"/>
              </a:lnSpc>
              <a:spcBef>
                <a:spcPts val="600"/>
              </a:spcBef>
              <a:buFont typeface="Arial" panose="020B0604020202020204" pitchFamily="34" charset="0"/>
              <a:buChar char="•"/>
            </a:pPr>
            <a:r>
              <a:rPr lang="en-US" sz="2800" dirty="0" smtClean="0">
                <a:solidFill>
                  <a:srgbClr val="000098"/>
                </a:solidFill>
                <a:latin typeface="+mj-lt"/>
              </a:rPr>
              <a:t>The size of the exit pupil shows how much of the picture from the scope goes in the eye.  </a:t>
            </a:r>
            <a:endParaRPr lang="en-US" sz="2800" b="0" i="0" dirty="0" smtClean="0">
              <a:solidFill>
                <a:srgbClr val="000098"/>
              </a:solidFill>
              <a:latin typeface="+mj-lt"/>
            </a:endParaRPr>
          </a:p>
        </p:txBody>
      </p:sp>
    </p:spTree>
    <p:extLst>
      <p:ext uri="{BB962C8B-B14F-4D97-AF65-F5344CB8AC3E}">
        <p14:creationId xmlns:p14="http://schemas.microsoft.com/office/powerpoint/2010/main" val="3529740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8077200" cy="762000"/>
          </a:xfrm>
        </p:spPr>
        <p:txBody>
          <a:bodyPr/>
          <a:lstStyle/>
          <a:p>
            <a:r>
              <a:rPr lang="en-US" dirty="0" smtClean="0"/>
              <a:t>Exit Pupil at High Magnification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88186"/>
            <a:ext cx="5026152" cy="3769614"/>
          </a:xfrm>
          <a:prstGeom prst="rect">
            <a:avLst/>
          </a:prstGeom>
        </p:spPr>
      </p:pic>
      <p:sp>
        <p:nvSpPr>
          <p:cNvPr id="6" name="Oval 5"/>
          <p:cNvSpPr/>
          <p:nvPr/>
        </p:nvSpPr>
        <p:spPr bwMode="auto">
          <a:xfrm flipV="1">
            <a:off x="4603710" y="3390900"/>
            <a:ext cx="233172" cy="233172"/>
          </a:xfrm>
          <a:prstGeom prst="ellipse">
            <a:avLst/>
          </a:prstGeom>
          <a:solidFill>
            <a:srgbClr val="FFFF99"/>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7" name="Oval 6"/>
          <p:cNvSpPr/>
          <p:nvPr/>
        </p:nvSpPr>
        <p:spPr bwMode="auto">
          <a:xfrm>
            <a:off x="4154657" y="2941847"/>
            <a:ext cx="1131278" cy="1131278"/>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8" name="Rectangle 7"/>
          <p:cNvSpPr/>
          <p:nvPr/>
        </p:nvSpPr>
        <p:spPr bwMode="auto">
          <a:xfrm>
            <a:off x="1905000" y="1371600"/>
            <a:ext cx="5334000" cy="4038600"/>
          </a:xfrm>
          <a:prstGeom prst="rect">
            <a:avLst/>
          </a:prstGeom>
          <a:noFill/>
          <a:ln w="101600" cap="flat" cmpd="thickThin" algn="ctr">
            <a:solidFill>
              <a:schemeClr val="bg2">
                <a:lumMod val="25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TextBox 2"/>
          <p:cNvSpPr txBox="1"/>
          <p:nvPr/>
        </p:nvSpPr>
        <p:spPr>
          <a:xfrm>
            <a:off x="990600" y="5786735"/>
            <a:ext cx="7321491" cy="461665"/>
          </a:xfrm>
          <a:prstGeom prst="rect">
            <a:avLst/>
          </a:prstGeom>
          <a:noFill/>
        </p:spPr>
        <p:txBody>
          <a:bodyPr wrap="none" rtlCol="0">
            <a:spAutoFit/>
          </a:bodyPr>
          <a:lstStyle/>
          <a:p>
            <a:r>
              <a:rPr lang="en-US" b="0" i="0" dirty="0" smtClean="0">
                <a:solidFill>
                  <a:srgbClr val="000098"/>
                </a:solidFill>
                <a:latin typeface="+mj-lt"/>
              </a:rPr>
              <a:t>High magnification, small scope FOV, small exit pupil</a:t>
            </a:r>
          </a:p>
        </p:txBody>
      </p:sp>
    </p:spTree>
    <p:extLst>
      <p:ext uri="{BB962C8B-B14F-4D97-AF65-F5344CB8AC3E}">
        <p14:creationId xmlns:p14="http://schemas.microsoft.com/office/powerpoint/2010/main" val="36986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 Pupil at Low Magnification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88186"/>
            <a:ext cx="5026152" cy="3769614"/>
          </a:xfrm>
          <a:prstGeom prst="rect">
            <a:avLst/>
          </a:prstGeom>
        </p:spPr>
      </p:pic>
      <p:sp>
        <p:nvSpPr>
          <p:cNvPr id="6" name="Oval 5"/>
          <p:cNvSpPr/>
          <p:nvPr/>
        </p:nvSpPr>
        <p:spPr bwMode="auto">
          <a:xfrm>
            <a:off x="4377396" y="3164586"/>
            <a:ext cx="685800" cy="685800"/>
          </a:xfrm>
          <a:prstGeom prst="ellipse">
            <a:avLst/>
          </a:prstGeom>
          <a:solidFill>
            <a:srgbClr val="FFFF99"/>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7" name="Oval 6"/>
          <p:cNvSpPr/>
          <p:nvPr/>
        </p:nvSpPr>
        <p:spPr bwMode="auto">
          <a:xfrm>
            <a:off x="4154657" y="2941847"/>
            <a:ext cx="1131278" cy="1131278"/>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8" name="Rectangle 7"/>
          <p:cNvSpPr/>
          <p:nvPr/>
        </p:nvSpPr>
        <p:spPr bwMode="auto">
          <a:xfrm>
            <a:off x="1905000" y="1371600"/>
            <a:ext cx="5334000" cy="4038600"/>
          </a:xfrm>
          <a:prstGeom prst="rect">
            <a:avLst/>
          </a:prstGeom>
          <a:noFill/>
          <a:ln w="101600" cap="flat" cmpd="thickThin" algn="ctr">
            <a:solidFill>
              <a:schemeClr val="bg2">
                <a:lumMod val="25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TextBox 2"/>
          <p:cNvSpPr txBox="1"/>
          <p:nvPr/>
        </p:nvSpPr>
        <p:spPr>
          <a:xfrm>
            <a:off x="990600" y="5791200"/>
            <a:ext cx="7198124" cy="461665"/>
          </a:xfrm>
          <a:prstGeom prst="rect">
            <a:avLst/>
          </a:prstGeom>
          <a:noFill/>
        </p:spPr>
        <p:txBody>
          <a:bodyPr wrap="none" rtlCol="0">
            <a:spAutoFit/>
          </a:bodyPr>
          <a:lstStyle/>
          <a:p>
            <a:r>
              <a:rPr lang="en-US" b="0" i="0" dirty="0" smtClean="0">
                <a:solidFill>
                  <a:srgbClr val="000098"/>
                </a:solidFill>
                <a:latin typeface="+mj-lt"/>
              </a:rPr>
              <a:t>Low magnification, large scope FOV, large exit pupil</a:t>
            </a:r>
          </a:p>
        </p:txBody>
      </p:sp>
    </p:spTree>
    <p:extLst>
      <p:ext uri="{BB962C8B-B14F-4D97-AF65-F5344CB8AC3E}">
        <p14:creationId xmlns:p14="http://schemas.microsoft.com/office/powerpoint/2010/main" val="17370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Happens Now?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488186"/>
            <a:ext cx="5026152" cy="3769614"/>
          </a:xfrm>
          <a:prstGeom prst="rect">
            <a:avLst/>
          </a:prstGeom>
        </p:spPr>
      </p:pic>
      <p:sp>
        <p:nvSpPr>
          <p:cNvPr id="6" name="Oval 5"/>
          <p:cNvSpPr/>
          <p:nvPr/>
        </p:nvSpPr>
        <p:spPr bwMode="auto">
          <a:xfrm>
            <a:off x="3954192" y="2741382"/>
            <a:ext cx="1532208" cy="1532208"/>
          </a:xfrm>
          <a:prstGeom prst="ellipse">
            <a:avLst/>
          </a:prstGeom>
          <a:solidFill>
            <a:srgbClr val="FFFF99">
              <a:alpha val="50196"/>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7" name="Oval 6"/>
          <p:cNvSpPr/>
          <p:nvPr/>
        </p:nvSpPr>
        <p:spPr bwMode="auto">
          <a:xfrm>
            <a:off x="4154657" y="2941847"/>
            <a:ext cx="1131278" cy="1131278"/>
          </a:xfrm>
          <a:prstGeom prst="ellips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GE Inspira Pitch" pitchFamily="34" charset="0"/>
            </a:endParaRPr>
          </a:p>
        </p:txBody>
      </p:sp>
      <p:sp>
        <p:nvSpPr>
          <p:cNvPr id="8" name="Rectangle 7"/>
          <p:cNvSpPr/>
          <p:nvPr/>
        </p:nvSpPr>
        <p:spPr bwMode="auto">
          <a:xfrm>
            <a:off x="1905000" y="1371600"/>
            <a:ext cx="5334000" cy="4038600"/>
          </a:xfrm>
          <a:prstGeom prst="rect">
            <a:avLst/>
          </a:prstGeom>
          <a:noFill/>
          <a:ln w="101600" cap="flat" cmpd="thickThin" algn="ctr">
            <a:solidFill>
              <a:schemeClr val="bg2">
                <a:lumMod val="25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 name="TextBox 2"/>
          <p:cNvSpPr txBox="1"/>
          <p:nvPr/>
        </p:nvSpPr>
        <p:spPr>
          <a:xfrm>
            <a:off x="644290" y="5791200"/>
            <a:ext cx="7855420" cy="461665"/>
          </a:xfrm>
          <a:prstGeom prst="rect">
            <a:avLst/>
          </a:prstGeom>
          <a:noFill/>
        </p:spPr>
        <p:txBody>
          <a:bodyPr wrap="none" rtlCol="0">
            <a:spAutoFit/>
          </a:bodyPr>
          <a:lstStyle/>
          <a:p>
            <a:r>
              <a:rPr lang="en-US" b="0" i="0" dirty="0" smtClean="0">
                <a:solidFill>
                  <a:srgbClr val="000098"/>
                </a:solidFill>
                <a:latin typeface="+mj-lt"/>
              </a:rPr>
              <a:t>Magnification so low, exit pupil is BIGGER than eye pupil</a:t>
            </a:r>
          </a:p>
        </p:txBody>
      </p:sp>
    </p:spTree>
    <p:extLst>
      <p:ext uri="{BB962C8B-B14F-4D97-AF65-F5344CB8AC3E}">
        <p14:creationId xmlns:p14="http://schemas.microsoft.com/office/powerpoint/2010/main" val="382127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finding the Exit Pupil</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737505" y="1997480"/>
                <a:ext cx="2920095" cy="15077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𝑂</m:t>
                              </m:r>
                            </m:sub>
                          </m:sSub>
                        </m:num>
                        <m:den>
                          <m:r>
                            <m:rPr>
                              <m:nor/>
                            </m:rPr>
                            <a:rPr lang="en-US" sz="4800" b="0" i="0" smtClean="0">
                              <a:solidFill>
                                <a:schemeClr val="bg2">
                                  <a:lumMod val="50000"/>
                                </a:schemeClr>
                              </a:solidFill>
                              <a:latin typeface="+mj-lt"/>
                            </a:rPr>
                            <m:t>M</m:t>
                          </m:r>
                        </m:den>
                      </m:f>
                    </m:oMath>
                  </m:oMathPara>
                </a14:m>
                <a:endParaRPr lang="en-US" sz="4800" dirty="0">
                  <a:solidFill>
                    <a:schemeClr val="bg2">
                      <a:lumMod val="50000"/>
                    </a:schemeClr>
                  </a:solidFill>
                  <a:latin typeface="+mj-lt"/>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37505" y="1997480"/>
                <a:ext cx="2920095" cy="15077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46727" y="4267200"/>
                <a:ext cx="2682273" cy="1656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80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D</m:t>
                          </m:r>
                        </m:e>
                        <m:sub>
                          <m:r>
                            <a:rPr lang="en-US" sz="4800" b="0" i="1" smtClean="0">
                              <a:solidFill>
                                <a:schemeClr val="bg2">
                                  <a:lumMod val="50000"/>
                                </a:schemeClr>
                              </a:solidFill>
                              <a:latin typeface="Cambria Math"/>
                            </a:rPr>
                            <m:t>𝑒𝑝</m:t>
                          </m:r>
                        </m:sub>
                      </m:sSub>
                      <m:r>
                        <a:rPr lang="en-US" sz="4800" b="0" i="1" smtClean="0">
                          <a:solidFill>
                            <a:schemeClr val="bg2">
                              <a:lumMod val="50000"/>
                            </a:schemeClr>
                          </a:solidFill>
                          <a:latin typeface="Cambria Math"/>
                        </a:rPr>
                        <m:t>=</m:t>
                      </m:r>
                      <m:f>
                        <m:fPr>
                          <m:ctrlPr>
                            <a:rPr lang="en-US" sz="4800" b="0" i="1" smtClean="0">
                              <a:solidFill>
                                <a:schemeClr val="bg2">
                                  <a:lumMod val="50000"/>
                                </a:schemeClr>
                              </a:solidFill>
                              <a:latin typeface="Cambria Math"/>
                            </a:rPr>
                          </m:ctrlPr>
                        </m:fPr>
                        <m:num>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f</m:t>
                              </m:r>
                            </m:e>
                            <m:sub>
                              <m:r>
                                <a:rPr lang="en-US" sz="4800" b="0" i="1" smtClean="0">
                                  <a:solidFill>
                                    <a:schemeClr val="bg2">
                                      <a:lumMod val="50000"/>
                                    </a:schemeClr>
                                  </a:solidFill>
                                  <a:latin typeface="Cambria Math"/>
                                </a:rPr>
                                <m:t>𝑒</m:t>
                              </m:r>
                            </m:sub>
                          </m:sSub>
                        </m:num>
                        <m:den>
                          <m:sSub>
                            <m:sSubPr>
                              <m:ctrlPr>
                                <a:rPr lang="en-US" sz="4800" b="0" i="1" smtClean="0">
                                  <a:solidFill>
                                    <a:schemeClr val="bg2">
                                      <a:lumMod val="50000"/>
                                    </a:schemeClr>
                                  </a:solidFill>
                                  <a:latin typeface="Cambria Math"/>
                                </a:rPr>
                              </m:ctrlPr>
                            </m:sSubPr>
                            <m:e>
                              <m:r>
                                <m:rPr>
                                  <m:nor/>
                                </m:rPr>
                                <a:rPr lang="en-US" sz="4800" b="0" i="0" smtClean="0">
                                  <a:solidFill>
                                    <a:schemeClr val="bg2">
                                      <a:lumMod val="50000"/>
                                    </a:schemeClr>
                                  </a:solidFill>
                                  <a:latin typeface="+mj-lt"/>
                                </a:rPr>
                                <m:t>f</m:t>
                              </m:r>
                            </m:e>
                            <m:sub>
                              <m:r>
                                <a:rPr lang="en-US" sz="4800" b="0" i="1" smtClean="0">
                                  <a:solidFill>
                                    <a:schemeClr val="bg2">
                                      <a:lumMod val="50000"/>
                                    </a:schemeClr>
                                  </a:solidFill>
                                  <a:latin typeface="Cambria Math"/>
                                </a:rPr>
                                <m:t>𝑅</m:t>
                              </m:r>
                            </m:sub>
                          </m:sSub>
                        </m:den>
                      </m:f>
                    </m:oMath>
                  </m:oMathPara>
                </a14:m>
                <a:endParaRPr lang="en-US" sz="4800" dirty="0">
                  <a:solidFill>
                    <a:schemeClr val="bg2">
                      <a:lumMod val="50000"/>
                    </a:schemeClr>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46727" y="4267200"/>
                <a:ext cx="2682273" cy="1656479"/>
              </a:xfrm>
              <a:prstGeom prst="rect">
                <a:avLst/>
              </a:prstGeom>
              <a:blipFill rotWithShape="1">
                <a:blip r:embed="rId4"/>
                <a:stretch>
                  <a:fillRect/>
                </a:stretch>
              </a:blipFill>
            </p:spPr>
            <p:txBody>
              <a:bodyPr/>
              <a:lstStyle/>
              <a:p>
                <a:r>
                  <a:rPr lang="en-US">
                    <a:noFill/>
                  </a:rPr>
                  <a:t> </a:t>
                </a:r>
              </a:p>
            </p:txBody>
          </p:sp>
        </mc:Fallback>
      </mc:AlternateContent>
      <p:sp>
        <p:nvSpPr>
          <p:cNvPr id="25" name="TextBox 24"/>
          <p:cNvSpPr txBox="1"/>
          <p:nvPr/>
        </p:nvSpPr>
        <p:spPr>
          <a:xfrm>
            <a:off x="4648200" y="2113798"/>
            <a:ext cx="3352799" cy="1200329"/>
          </a:xfrm>
          <a:prstGeom prst="rect">
            <a:avLst/>
          </a:prstGeom>
          <a:noFill/>
        </p:spPr>
        <p:txBody>
          <a:bodyPr wrap="square" rtlCol="0">
            <a:spAutoFit/>
          </a:bodyPr>
          <a:lstStyle/>
          <a:p>
            <a:pPr algn="ctr"/>
            <a:r>
              <a:rPr lang="en-US" sz="3600" b="1" dirty="0" smtClean="0">
                <a:solidFill>
                  <a:schemeClr val="bg1">
                    <a:lumMod val="50000"/>
                  </a:schemeClr>
                </a:solidFill>
                <a:latin typeface="Cambria Math" pitchFamily="18" charset="0"/>
                <a:ea typeface="Cambria Math" pitchFamily="18" charset="0"/>
              </a:rPr>
              <a:t>Scope Diameter &amp; Magnification </a:t>
            </a:r>
            <a:endParaRPr lang="en-US" sz="3600" b="1" dirty="0">
              <a:solidFill>
                <a:schemeClr val="bg1">
                  <a:lumMod val="50000"/>
                </a:schemeClr>
              </a:solidFill>
              <a:latin typeface="Cambria Math" pitchFamily="18" charset="0"/>
              <a:ea typeface="Cambria Math" pitchFamily="18" charset="0"/>
            </a:endParaRPr>
          </a:p>
        </p:txBody>
      </p:sp>
      <p:sp>
        <p:nvSpPr>
          <p:cNvPr id="26" name="TextBox 25"/>
          <p:cNvSpPr txBox="1"/>
          <p:nvPr/>
        </p:nvSpPr>
        <p:spPr>
          <a:xfrm>
            <a:off x="4648200" y="4591397"/>
            <a:ext cx="3352799" cy="1200329"/>
          </a:xfrm>
          <a:prstGeom prst="rect">
            <a:avLst/>
          </a:prstGeom>
          <a:noFill/>
        </p:spPr>
        <p:txBody>
          <a:bodyPr wrap="square" rtlCol="0">
            <a:spAutoFit/>
          </a:bodyPr>
          <a:lstStyle>
            <a:defPPr>
              <a:defRPr lang="en-US"/>
            </a:defPPr>
            <a:lvl1pPr algn="ctr">
              <a:defRPr sz="3200">
                <a:solidFill>
                  <a:schemeClr val="bg1">
                    <a:lumMod val="50000"/>
                  </a:schemeClr>
                </a:solidFill>
              </a:defRPr>
            </a:lvl1pPr>
          </a:lstStyle>
          <a:p>
            <a:r>
              <a:rPr lang="en-US" sz="3600" b="1" dirty="0">
                <a:latin typeface="Cambria Math" pitchFamily="18" charset="0"/>
                <a:ea typeface="Cambria Math" pitchFamily="18" charset="0"/>
              </a:rPr>
              <a:t>Eyepiece and </a:t>
            </a:r>
            <a:r>
              <a:rPr lang="en-US" sz="3600" b="1" dirty="0" smtClean="0">
                <a:latin typeface="Cambria Math" pitchFamily="18" charset="0"/>
                <a:ea typeface="Cambria Math" pitchFamily="18" charset="0"/>
              </a:rPr>
              <a:t/>
            </a:r>
            <a:br>
              <a:rPr lang="en-US" sz="3600" b="1" dirty="0" smtClean="0">
                <a:latin typeface="Cambria Math" pitchFamily="18" charset="0"/>
                <a:ea typeface="Cambria Math" pitchFamily="18" charset="0"/>
              </a:rPr>
            </a:br>
            <a:r>
              <a:rPr lang="en-US" sz="3600" b="1" dirty="0" smtClean="0">
                <a:latin typeface="Cambria Math" pitchFamily="18" charset="0"/>
                <a:ea typeface="Cambria Math" pitchFamily="18" charset="0"/>
              </a:rPr>
              <a:t>f-Ratio </a:t>
            </a:r>
            <a:endParaRPr lang="en-US" sz="3600" b="1" dirty="0">
              <a:latin typeface="Cambria Math" pitchFamily="18" charset="0"/>
              <a:ea typeface="Cambria Math" pitchFamily="18" charset="0"/>
            </a:endParaRPr>
          </a:p>
        </p:txBody>
      </p:sp>
    </p:spTree>
    <p:extLst>
      <p:ext uri="{BB962C8B-B14F-4D97-AF65-F5344CB8AC3E}">
        <p14:creationId xmlns:p14="http://schemas.microsoft.com/office/powerpoint/2010/main" val="412682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Theory: Dawes </a:t>
            </a:r>
            <a:r>
              <a:rPr lang="en-US" dirty="0"/>
              <a:t>Limit </a:t>
            </a:r>
          </a:p>
        </p:txBody>
      </p:sp>
      <p:sp>
        <p:nvSpPr>
          <p:cNvPr id="30725" name="Text Box 5"/>
          <p:cNvSpPr txBox="1">
            <a:spLocks noChangeArrowheads="1"/>
          </p:cNvSpPr>
          <p:nvPr/>
        </p:nvSpPr>
        <p:spPr bwMode="auto">
          <a:xfrm>
            <a:off x="2590800" y="2081213"/>
            <a:ext cx="24368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rgbClr val="0066CC"/>
                </a:solidFill>
                <a:latin typeface="Tahoma" pitchFamily="34" charset="0"/>
              </a:rPr>
              <a:t>Dawes Limit:  </a:t>
            </a:r>
          </a:p>
        </p:txBody>
      </p:sp>
      <p:sp>
        <p:nvSpPr>
          <p:cNvPr id="30726" name="Text Box 6"/>
          <p:cNvSpPr txBox="1">
            <a:spLocks noChangeArrowheads="1"/>
          </p:cNvSpPr>
          <p:nvPr/>
        </p:nvSpPr>
        <p:spPr bwMode="auto">
          <a:xfrm>
            <a:off x="5864225" y="1876425"/>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8C"/>
                </a:solidFill>
                <a:latin typeface="Tahoma" pitchFamily="34" charset="0"/>
              </a:rPr>
              <a:t>115.8</a:t>
            </a:r>
          </a:p>
        </p:txBody>
      </p:sp>
      <p:sp>
        <p:nvSpPr>
          <p:cNvPr id="30727" name="Text Box 7"/>
          <p:cNvSpPr txBox="1">
            <a:spLocks noChangeArrowheads="1"/>
          </p:cNvSpPr>
          <p:nvPr/>
        </p:nvSpPr>
        <p:spPr bwMode="auto">
          <a:xfrm>
            <a:off x="6108700" y="2376488"/>
            <a:ext cx="596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8C"/>
                </a:solidFill>
                <a:latin typeface="Tahoma" pitchFamily="34" charset="0"/>
              </a:rPr>
              <a:t>D</a:t>
            </a:r>
            <a:r>
              <a:rPr lang="en-US" sz="2800" baseline="-25000">
                <a:solidFill>
                  <a:srgbClr val="00008C"/>
                </a:solidFill>
                <a:latin typeface="Tahoma" pitchFamily="34" charset="0"/>
              </a:rPr>
              <a:t>O</a:t>
            </a:r>
            <a:endParaRPr lang="en-US" sz="2800">
              <a:solidFill>
                <a:srgbClr val="00008C"/>
              </a:solidFill>
              <a:latin typeface="Tahoma" pitchFamily="34" charset="0"/>
            </a:endParaRPr>
          </a:p>
        </p:txBody>
      </p:sp>
      <p:sp>
        <p:nvSpPr>
          <p:cNvPr id="30728" name="Line 8"/>
          <p:cNvSpPr>
            <a:spLocks noChangeShapeType="1"/>
          </p:cNvSpPr>
          <p:nvPr/>
        </p:nvSpPr>
        <p:spPr bwMode="auto">
          <a:xfrm>
            <a:off x="5880100" y="2386013"/>
            <a:ext cx="977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8C"/>
              </a:solidFill>
            </a:endParaRPr>
          </a:p>
        </p:txBody>
      </p:sp>
      <p:sp>
        <p:nvSpPr>
          <p:cNvPr id="30729" name="Text Box 9"/>
          <p:cNvSpPr txBox="1">
            <a:spLocks noChangeArrowheads="1"/>
          </p:cNvSpPr>
          <p:nvPr/>
        </p:nvSpPr>
        <p:spPr bwMode="auto">
          <a:xfrm>
            <a:off x="4876800" y="2071688"/>
            <a:ext cx="898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8C"/>
                </a:solidFill>
                <a:latin typeface="Tahoma" pitchFamily="34" charset="0"/>
              </a:rPr>
              <a:t>P</a:t>
            </a:r>
            <a:r>
              <a:rPr lang="en-US" sz="2800" baseline="-25000">
                <a:solidFill>
                  <a:srgbClr val="00008C"/>
                </a:solidFill>
                <a:latin typeface="Tahoma" pitchFamily="34" charset="0"/>
              </a:rPr>
              <a:t>R</a:t>
            </a:r>
            <a:r>
              <a:rPr lang="en-US" sz="2800">
                <a:solidFill>
                  <a:srgbClr val="00008C"/>
                </a:solidFill>
                <a:latin typeface="Tahoma" pitchFamily="34" charset="0"/>
              </a:rPr>
              <a:t> =</a:t>
            </a:r>
          </a:p>
        </p:txBody>
      </p:sp>
      <p:sp>
        <p:nvSpPr>
          <p:cNvPr id="30730" name="Text Box 10"/>
          <p:cNvSpPr txBox="1">
            <a:spLocks noChangeArrowheads="1"/>
          </p:cNvSpPr>
          <p:nvPr/>
        </p:nvSpPr>
        <p:spPr bwMode="auto">
          <a:xfrm>
            <a:off x="2438400" y="2952690"/>
            <a:ext cx="5943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solidFill>
                  <a:srgbClr val="0066CC"/>
                </a:solidFill>
                <a:latin typeface="Tahoma" pitchFamily="34" charset="0"/>
              </a:rPr>
              <a:t>...and since 4 decimal places is way too precise... </a:t>
            </a:r>
          </a:p>
        </p:txBody>
      </p:sp>
      <p:grpSp>
        <p:nvGrpSpPr>
          <p:cNvPr id="2" name="Group 1"/>
          <p:cNvGrpSpPr/>
          <p:nvPr/>
        </p:nvGrpSpPr>
        <p:grpSpPr>
          <a:xfrm>
            <a:off x="3363118" y="3505200"/>
            <a:ext cx="4405313" cy="2257425"/>
            <a:chOff x="2057400" y="3890963"/>
            <a:chExt cx="4405313" cy="2257425"/>
          </a:xfrm>
          <a:effectLst>
            <a:outerShdw blurRad="50800" dist="38100" dir="2700000" algn="tl" rotWithShape="0">
              <a:prstClr val="black">
                <a:alpha val="40000"/>
              </a:prstClr>
            </a:outerShdw>
          </a:effectLst>
        </p:grpSpPr>
        <p:sp>
          <p:nvSpPr>
            <p:cNvPr id="30731" name="Text Box 11"/>
            <p:cNvSpPr txBox="1">
              <a:spLocks noChangeArrowheads="1"/>
            </p:cNvSpPr>
            <p:nvPr/>
          </p:nvSpPr>
          <p:spPr bwMode="auto">
            <a:xfrm>
              <a:off x="2057400" y="4425950"/>
              <a:ext cx="230346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200" dirty="0">
                  <a:solidFill>
                    <a:srgbClr val="00008C"/>
                  </a:solidFill>
                  <a:latin typeface="Tahoma" pitchFamily="34" charset="0"/>
                </a:rPr>
                <a:t>P</a:t>
              </a:r>
              <a:r>
                <a:rPr lang="en-US" sz="7200" baseline="-25000" dirty="0">
                  <a:solidFill>
                    <a:srgbClr val="00008C"/>
                  </a:solidFill>
                  <a:latin typeface="Tahoma" pitchFamily="34" charset="0"/>
                </a:rPr>
                <a:t>R</a:t>
              </a:r>
              <a:r>
                <a:rPr lang="en-US" sz="7200" dirty="0">
                  <a:solidFill>
                    <a:srgbClr val="00008C"/>
                  </a:solidFill>
                  <a:latin typeface="Tahoma" pitchFamily="34" charset="0"/>
                </a:rPr>
                <a:t> = </a:t>
              </a:r>
            </a:p>
          </p:txBody>
        </p:sp>
        <p:sp>
          <p:nvSpPr>
            <p:cNvPr id="30732" name="Text Box 12"/>
            <p:cNvSpPr txBox="1">
              <a:spLocks noChangeArrowheads="1"/>
            </p:cNvSpPr>
            <p:nvPr/>
          </p:nvSpPr>
          <p:spPr bwMode="auto">
            <a:xfrm>
              <a:off x="4495800" y="3890963"/>
              <a:ext cx="16795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200" dirty="0">
                  <a:solidFill>
                    <a:srgbClr val="00008C"/>
                  </a:solidFill>
                  <a:latin typeface="Tahoma" pitchFamily="34" charset="0"/>
                </a:rPr>
                <a:t>120</a:t>
              </a:r>
            </a:p>
          </p:txBody>
        </p:sp>
        <p:sp>
          <p:nvSpPr>
            <p:cNvPr id="30733" name="Line 13"/>
            <p:cNvSpPr>
              <a:spLocks noChangeShapeType="1"/>
            </p:cNvSpPr>
            <p:nvPr/>
          </p:nvSpPr>
          <p:spPr bwMode="auto">
            <a:xfrm>
              <a:off x="4419600" y="5035550"/>
              <a:ext cx="1905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8C"/>
                </a:solidFill>
              </a:endParaRPr>
            </a:p>
          </p:txBody>
        </p:sp>
        <p:sp>
          <p:nvSpPr>
            <p:cNvPr id="30734" name="Text Box 14"/>
            <p:cNvSpPr txBox="1">
              <a:spLocks noChangeArrowheads="1"/>
            </p:cNvSpPr>
            <p:nvPr/>
          </p:nvSpPr>
          <p:spPr bwMode="auto">
            <a:xfrm>
              <a:off x="4876800" y="4959350"/>
              <a:ext cx="158591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7200">
                  <a:solidFill>
                    <a:srgbClr val="00008C"/>
                  </a:solidFill>
                  <a:latin typeface="Tahoma" pitchFamily="34" charset="0"/>
                </a:rPr>
                <a:t>D</a:t>
              </a:r>
              <a:r>
                <a:rPr lang="en-US" sz="7200" baseline="-25000">
                  <a:solidFill>
                    <a:srgbClr val="00008C"/>
                  </a:solidFill>
                  <a:latin typeface="Tahoma" pitchFamily="34" charset="0"/>
                </a:rPr>
                <a:t>O</a:t>
              </a:r>
              <a:endParaRPr lang="en-US" sz="7200">
                <a:solidFill>
                  <a:srgbClr val="00008C"/>
                </a:solidFill>
                <a:latin typeface="Tahoma" pitchFamily="34" charset="0"/>
              </a:endParaRPr>
            </a:p>
          </p:txBody>
        </p:sp>
      </p:grpSp>
      <p:pic>
        <p:nvPicPr>
          <p:cNvPr id="19456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762000" y="1368028"/>
            <a:ext cx="1597217" cy="2365772"/>
          </a:xfrm>
          <a:prstGeom prst="rect">
            <a:avLst/>
          </a:prstGeom>
          <a:noFill/>
          <a:ln w="50800" cmpd="thickThin">
            <a:solidFill>
              <a:schemeClr val="bg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1368028"/>
            <a:ext cx="63584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sz="2800">
                <a:solidFill>
                  <a:srgbClr val="0066CC"/>
                </a:solidFill>
                <a:latin typeface="Tahoma" pitchFamily="34" charset="0"/>
              </a:defRPr>
            </a:lvl1pPr>
          </a:lstStyle>
          <a:p>
            <a:r>
              <a:rPr lang="en-US" sz="2400" dirty="0" smtClean="0"/>
              <a:t>Practical limit on resolving power of a scope: </a:t>
            </a:r>
            <a:endParaRPr lang="en-US" sz="2400" dirty="0"/>
          </a:p>
        </p:txBody>
      </p:sp>
      <p:sp>
        <p:nvSpPr>
          <p:cNvPr id="4" name="TextBox 3"/>
          <p:cNvSpPr txBox="1"/>
          <p:nvPr/>
        </p:nvSpPr>
        <p:spPr>
          <a:xfrm>
            <a:off x="868463" y="3810000"/>
            <a:ext cx="1384290" cy="461665"/>
          </a:xfrm>
          <a:prstGeom prst="rect">
            <a:avLst/>
          </a:prstGeom>
          <a:noFill/>
        </p:spPr>
        <p:txBody>
          <a:bodyPr wrap="none" rtlCol="0">
            <a:spAutoFit/>
          </a:bodyPr>
          <a:lstStyle/>
          <a:p>
            <a:pPr algn="ctr"/>
            <a:r>
              <a:rPr lang="en-US" sz="1200" b="1" i="0" dirty="0" smtClean="0">
                <a:solidFill>
                  <a:srgbClr val="000000"/>
                </a:solidFill>
                <a:latin typeface="GE Inspira" pitchFamily="34" charset="0"/>
              </a:rPr>
              <a:t>William R. Dawes </a:t>
            </a:r>
          </a:p>
          <a:p>
            <a:pPr algn="ctr"/>
            <a:r>
              <a:rPr lang="en-US" sz="1200" b="1" dirty="0" smtClean="0">
                <a:solidFill>
                  <a:srgbClr val="000000"/>
                </a:solidFill>
                <a:latin typeface="GE Inspira" pitchFamily="34" charset="0"/>
              </a:rPr>
              <a:t>(1799-1868) </a:t>
            </a:r>
            <a:endParaRPr lang="en-US" sz="1200" b="1" i="0" dirty="0" smtClean="0">
              <a:solidFill>
                <a:srgbClr val="000000"/>
              </a:solidFill>
              <a:latin typeface="GE Inspira" pitchFamily="34" charset="0"/>
            </a:endParaRPr>
          </a:p>
        </p:txBody>
      </p:sp>
      <p:sp>
        <p:nvSpPr>
          <p:cNvPr id="17" name="Text Box 9"/>
          <p:cNvSpPr txBox="1">
            <a:spLocks noChangeArrowheads="1"/>
          </p:cNvSpPr>
          <p:nvPr/>
        </p:nvSpPr>
        <p:spPr bwMode="auto">
          <a:xfrm>
            <a:off x="2819400" y="6029980"/>
            <a:ext cx="601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smtClean="0">
                <a:solidFill>
                  <a:srgbClr val="00008C"/>
                </a:solidFill>
                <a:latin typeface="Tahoma" pitchFamily="34" charset="0"/>
              </a:rPr>
              <a:t>P</a:t>
            </a:r>
            <a:r>
              <a:rPr lang="en-US" sz="2800" baseline="-25000" dirty="0" smtClean="0">
                <a:solidFill>
                  <a:srgbClr val="00008C"/>
                </a:solidFill>
                <a:latin typeface="Tahoma" pitchFamily="34" charset="0"/>
              </a:rPr>
              <a:t>R</a:t>
            </a:r>
            <a:r>
              <a:rPr lang="en-US" sz="2800" dirty="0" smtClean="0">
                <a:solidFill>
                  <a:srgbClr val="00008C"/>
                </a:solidFill>
                <a:latin typeface="Tahoma" pitchFamily="34" charset="0"/>
              </a:rPr>
              <a:t> is in arc-seconds, with </a:t>
            </a:r>
            <a:r>
              <a:rPr lang="en-US" sz="2800" dirty="0">
                <a:solidFill>
                  <a:srgbClr val="00008C"/>
                </a:solidFill>
                <a:latin typeface="Tahoma" pitchFamily="34" charset="0"/>
              </a:rPr>
              <a:t>D</a:t>
            </a:r>
            <a:r>
              <a:rPr lang="en-US" sz="2800" baseline="-25000" dirty="0">
                <a:solidFill>
                  <a:srgbClr val="00008C"/>
                </a:solidFill>
                <a:latin typeface="Tahoma" pitchFamily="34" charset="0"/>
              </a:rPr>
              <a:t>O</a:t>
            </a:r>
            <a:r>
              <a:rPr lang="en-US" sz="2800" dirty="0">
                <a:solidFill>
                  <a:srgbClr val="00008C"/>
                </a:solidFill>
                <a:latin typeface="Tahoma" pitchFamily="34" charset="0"/>
              </a:rPr>
              <a:t> in mm</a:t>
            </a:r>
          </a:p>
        </p:txBody>
      </p:sp>
    </p:spTree>
    <p:extLst>
      <p:ext uri="{BB962C8B-B14F-4D97-AF65-F5344CB8AC3E}">
        <p14:creationId xmlns:p14="http://schemas.microsoft.com/office/powerpoint/2010/main" val="471664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Points: Highest Res</a:t>
            </a:r>
            <a:endParaRPr lang="en-US" dirty="0"/>
          </a:p>
        </p:txBody>
      </p:sp>
      <p:sp>
        <p:nvSpPr>
          <p:cNvPr id="3" name="Content Placeholder 2"/>
          <p:cNvSpPr>
            <a:spLocks noGrp="1"/>
          </p:cNvSpPr>
          <p:nvPr>
            <p:ph idx="1"/>
          </p:nvPr>
        </p:nvSpPr>
        <p:spPr/>
        <p:txBody>
          <a:bodyPr/>
          <a:lstStyle/>
          <a:p>
            <a:pPr>
              <a:spcBef>
                <a:spcPts val="1800"/>
              </a:spcBef>
            </a:pPr>
            <a:r>
              <a:rPr lang="en-US" dirty="0" smtClean="0"/>
              <a:t>Maximum Magnification</a:t>
            </a:r>
          </a:p>
          <a:p>
            <a:pPr lvl="1">
              <a:spcBef>
                <a:spcPts val="600"/>
              </a:spcBef>
            </a:pPr>
            <a:r>
              <a:rPr lang="en-US" dirty="0" err="1" smtClean="0"/>
              <a:t>M</a:t>
            </a:r>
            <a:r>
              <a:rPr lang="en-US" baseline="-25000" dirty="0" err="1" smtClean="0"/>
              <a:t>max</a:t>
            </a:r>
            <a:r>
              <a:rPr lang="en-US" dirty="0" smtClean="0"/>
              <a:t> = D</a:t>
            </a:r>
            <a:r>
              <a:rPr lang="en-US" baseline="-25000" dirty="0" smtClean="0"/>
              <a:t>O</a:t>
            </a:r>
            <a:r>
              <a:rPr lang="en-US" dirty="0" smtClean="0"/>
              <a:t>,</a:t>
            </a:r>
            <a:r>
              <a:rPr lang="en-US" sz="2400" dirty="0" smtClean="0">
                <a:solidFill>
                  <a:schemeClr val="bg2">
                    <a:lumMod val="75000"/>
                  </a:schemeClr>
                </a:solidFill>
              </a:rPr>
              <a:t> limited by atmosphere to 200</a:t>
            </a:r>
            <a:endParaRPr lang="en-US" dirty="0" smtClean="0">
              <a:solidFill>
                <a:schemeClr val="bg2">
                  <a:lumMod val="75000"/>
                </a:schemeClr>
              </a:solidFill>
            </a:endParaRPr>
          </a:p>
          <a:p>
            <a:pPr>
              <a:spcBef>
                <a:spcPts val="1800"/>
              </a:spcBef>
            </a:pPr>
            <a:r>
              <a:rPr lang="en-US" dirty="0" smtClean="0"/>
              <a:t>Exit Pupil </a:t>
            </a:r>
          </a:p>
          <a:p>
            <a:pPr lvl="1">
              <a:spcBef>
                <a:spcPts val="600"/>
              </a:spcBef>
            </a:pPr>
            <a:r>
              <a:rPr lang="en-US" dirty="0" smtClean="0"/>
              <a:t>D</a:t>
            </a:r>
            <a:r>
              <a:rPr lang="en-US" baseline="-25000" dirty="0" smtClean="0"/>
              <a:t>ep</a:t>
            </a:r>
            <a:r>
              <a:rPr lang="en-US" dirty="0" smtClean="0"/>
              <a:t> = D</a:t>
            </a:r>
            <a:r>
              <a:rPr lang="en-US" baseline="-25000" dirty="0" smtClean="0"/>
              <a:t>O</a:t>
            </a:r>
            <a:r>
              <a:rPr lang="en-US" dirty="0" smtClean="0"/>
              <a:t>/M </a:t>
            </a:r>
          </a:p>
          <a:p>
            <a:pPr>
              <a:spcBef>
                <a:spcPts val="1800"/>
              </a:spcBef>
            </a:pPr>
            <a:r>
              <a:rPr lang="en-US" dirty="0" smtClean="0"/>
              <a:t>Eyepiece Focal Length </a:t>
            </a:r>
          </a:p>
          <a:p>
            <a:pPr lvl="1">
              <a:spcBef>
                <a:spcPts val="600"/>
              </a:spcBef>
            </a:pPr>
            <a:r>
              <a:rPr lang="en-US" dirty="0" err="1" smtClean="0"/>
              <a:t>f</a:t>
            </a:r>
            <a:r>
              <a:rPr lang="en-US" baseline="-25000" dirty="0" err="1" smtClean="0"/>
              <a:t>e</a:t>
            </a:r>
            <a:r>
              <a:rPr lang="en-US" dirty="0" smtClean="0"/>
              <a:t> = </a:t>
            </a:r>
            <a:r>
              <a:rPr lang="en-US" dirty="0" err="1" smtClean="0"/>
              <a:t>D</a:t>
            </a:r>
            <a:r>
              <a:rPr lang="en-US" baseline="-25000" dirty="0" err="1" smtClean="0"/>
              <a:t>ep</a:t>
            </a:r>
            <a:r>
              <a:rPr lang="en-US" sz="2000" dirty="0" err="1" smtClean="0"/>
              <a:t>×</a:t>
            </a:r>
            <a:r>
              <a:rPr lang="en-US" dirty="0" err="1" smtClean="0"/>
              <a:t>f</a:t>
            </a:r>
            <a:r>
              <a:rPr lang="en-US" baseline="-25000" dirty="0" err="1" smtClean="0"/>
              <a:t>R</a:t>
            </a:r>
            <a:endParaRPr lang="en-US" baseline="-25000" dirty="0" smtClean="0"/>
          </a:p>
          <a:p>
            <a:pPr>
              <a:spcBef>
                <a:spcPts val="1800"/>
              </a:spcBef>
            </a:pPr>
            <a:r>
              <a:rPr lang="en-US" dirty="0" smtClean="0"/>
              <a:t>Surface Brightness </a:t>
            </a:r>
          </a:p>
          <a:p>
            <a:pPr lvl="1">
              <a:spcBef>
                <a:spcPts val="600"/>
              </a:spcBef>
            </a:pPr>
            <a:r>
              <a:rPr lang="en-US" dirty="0" smtClean="0"/>
              <a:t>SB = 2</a:t>
            </a:r>
            <a:r>
              <a:rPr lang="en-US" sz="2000" dirty="0" smtClean="0"/>
              <a:t>×</a:t>
            </a:r>
            <a:r>
              <a:rPr lang="en-US" dirty="0" smtClean="0"/>
              <a:t>D</a:t>
            </a:r>
            <a:r>
              <a:rPr lang="en-US" baseline="-25000" dirty="0" smtClean="0"/>
              <a:t>ep</a:t>
            </a:r>
            <a:r>
              <a:rPr lang="en-US" baseline="30000" dirty="0" smtClean="0"/>
              <a:t>2</a:t>
            </a:r>
            <a:endParaRPr lang="en-US" dirty="0"/>
          </a:p>
        </p:txBody>
      </p:sp>
    </p:spTree>
    <p:extLst>
      <p:ext uri="{BB962C8B-B14F-4D97-AF65-F5344CB8AC3E}">
        <p14:creationId xmlns:p14="http://schemas.microsoft.com/office/powerpoint/2010/main" val="215969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Brightness </a:t>
            </a:r>
            <a:endParaRPr lang="en-US" dirty="0"/>
          </a:p>
        </p:txBody>
      </p:sp>
      <p:sp>
        <p:nvSpPr>
          <p:cNvPr id="3" name="Content Placeholder 2"/>
          <p:cNvSpPr>
            <a:spLocks noGrp="1"/>
          </p:cNvSpPr>
          <p:nvPr>
            <p:ph idx="1"/>
          </p:nvPr>
        </p:nvSpPr>
        <p:spPr/>
        <p:txBody>
          <a:bodyPr/>
          <a:lstStyle/>
          <a:p>
            <a:pPr>
              <a:spcBef>
                <a:spcPts val="1800"/>
              </a:spcBef>
            </a:pPr>
            <a:r>
              <a:rPr lang="en-US" dirty="0" smtClean="0"/>
              <a:t>Eyepiece Focal Length </a:t>
            </a:r>
          </a:p>
          <a:p>
            <a:pPr lvl="1">
              <a:spcBef>
                <a:spcPts val="600"/>
              </a:spcBef>
            </a:pPr>
            <a:r>
              <a:rPr lang="en-US" dirty="0" err="1" smtClean="0"/>
              <a:t>f</a:t>
            </a:r>
            <a:r>
              <a:rPr lang="en-US" baseline="-25000" dirty="0" err="1" smtClean="0"/>
              <a:t>e</a:t>
            </a:r>
            <a:r>
              <a:rPr lang="en-US" dirty="0" smtClean="0"/>
              <a:t> = 7</a:t>
            </a:r>
            <a:r>
              <a:rPr lang="en-US" sz="2000" dirty="0" smtClean="0"/>
              <a:t>×</a:t>
            </a:r>
            <a:r>
              <a:rPr lang="en-US" dirty="0" smtClean="0"/>
              <a:t>f</a:t>
            </a:r>
            <a:r>
              <a:rPr lang="en-US" baseline="-25000" dirty="0" smtClean="0"/>
              <a:t>R</a:t>
            </a:r>
            <a:r>
              <a:rPr lang="en-US" dirty="0" smtClean="0"/>
              <a:t>,  </a:t>
            </a:r>
            <a:r>
              <a:rPr lang="en-US" sz="2400" dirty="0" smtClean="0">
                <a:solidFill>
                  <a:schemeClr val="bg2">
                    <a:lumMod val="90000"/>
                  </a:schemeClr>
                </a:solidFill>
              </a:rPr>
              <a:t>or </a:t>
            </a:r>
            <a:r>
              <a:rPr lang="en-US" sz="2400" dirty="0">
                <a:solidFill>
                  <a:schemeClr val="bg2">
                    <a:lumMod val="90000"/>
                  </a:schemeClr>
                </a:solidFill>
              </a:rPr>
              <a:t>longest focal length available</a:t>
            </a:r>
          </a:p>
          <a:p>
            <a:pPr>
              <a:spcBef>
                <a:spcPts val="1800"/>
              </a:spcBef>
            </a:pPr>
            <a:r>
              <a:rPr lang="en-US" dirty="0" smtClean="0"/>
              <a:t>Exit Pupil </a:t>
            </a:r>
          </a:p>
          <a:p>
            <a:pPr lvl="1">
              <a:spcBef>
                <a:spcPts val="600"/>
              </a:spcBef>
            </a:pPr>
            <a:r>
              <a:rPr lang="en-US" dirty="0" smtClean="0"/>
              <a:t>D</a:t>
            </a:r>
            <a:r>
              <a:rPr lang="en-US" baseline="-25000" dirty="0" smtClean="0"/>
              <a:t>ep</a:t>
            </a:r>
            <a:r>
              <a:rPr lang="en-US" dirty="0" smtClean="0"/>
              <a:t> = </a:t>
            </a:r>
            <a:r>
              <a:rPr lang="en-US" dirty="0" err="1" smtClean="0"/>
              <a:t>f</a:t>
            </a:r>
            <a:r>
              <a:rPr lang="en-US" baseline="-25000" dirty="0" err="1" smtClean="0"/>
              <a:t>e</a:t>
            </a:r>
            <a:r>
              <a:rPr lang="en-US" dirty="0" smtClean="0"/>
              <a:t>/</a:t>
            </a:r>
            <a:r>
              <a:rPr lang="en-US" dirty="0" err="1" smtClean="0"/>
              <a:t>f</a:t>
            </a:r>
            <a:r>
              <a:rPr lang="en-US" baseline="-25000" dirty="0" err="1" smtClean="0"/>
              <a:t>R</a:t>
            </a:r>
            <a:r>
              <a:rPr lang="en-US" dirty="0" smtClean="0"/>
              <a:t>,  </a:t>
            </a:r>
            <a:r>
              <a:rPr lang="en-US" sz="2400" dirty="0" err="1" smtClean="0">
                <a:solidFill>
                  <a:schemeClr val="bg2">
                    <a:lumMod val="90000"/>
                  </a:schemeClr>
                </a:solidFill>
              </a:rPr>
              <a:t>f</a:t>
            </a:r>
            <a:r>
              <a:rPr lang="en-US" sz="2400" baseline="-25000" dirty="0" err="1" smtClean="0">
                <a:solidFill>
                  <a:schemeClr val="bg2">
                    <a:lumMod val="90000"/>
                  </a:schemeClr>
                </a:solidFill>
              </a:rPr>
              <a:t>e</a:t>
            </a:r>
            <a:r>
              <a:rPr lang="en-US" sz="2400" dirty="0" smtClean="0">
                <a:solidFill>
                  <a:schemeClr val="bg2">
                    <a:lumMod val="90000"/>
                  </a:schemeClr>
                </a:solidFill>
              </a:rPr>
              <a:t> </a:t>
            </a:r>
            <a:r>
              <a:rPr lang="en-US" sz="2400" dirty="0">
                <a:solidFill>
                  <a:schemeClr val="bg2">
                    <a:lumMod val="90000"/>
                  </a:schemeClr>
                </a:solidFill>
              </a:rPr>
              <a:t>as determined above</a:t>
            </a:r>
            <a:r>
              <a:rPr lang="en-US" dirty="0" smtClean="0">
                <a:solidFill>
                  <a:schemeClr val="bg2">
                    <a:lumMod val="90000"/>
                  </a:schemeClr>
                </a:solidFill>
              </a:rPr>
              <a:t>  </a:t>
            </a:r>
          </a:p>
          <a:p>
            <a:pPr>
              <a:spcBef>
                <a:spcPts val="1800"/>
              </a:spcBef>
            </a:pPr>
            <a:r>
              <a:rPr lang="en-US" dirty="0" smtClean="0"/>
              <a:t>Minimum Magnification</a:t>
            </a:r>
          </a:p>
          <a:p>
            <a:pPr lvl="1">
              <a:spcBef>
                <a:spcPts val="600"/>
              </a:spcBef>
            </a:pPr>
            <a:r>
              <a:rPr lang="en-US" dirty="0" err="1" smtClean="0"/>
              <a:t>M</a:t>
            </a:r>
            <a:r>
              <a:rPr lang="en-US" baseline="-25000" dirty="0" err="1" smtClean="0"/>
              <a:t>max</a:t>
            </a:r>
            <a:r>
              <a:rPr lang="en-US" dirty="0" smtClean="0"/>
              <a:t> = D</a:t>
            </a:r>
            <a:r>
              <a:rPr lang="en-US" baseline="-25000" dirty="0" smtClean="0"/>
              <a:t>O</a:t>
            </a:r>
            <a:r>
              <a:rPr lang="en-US" dirty="0" smtClean="0"/>
              <a:t>/D</a:t>
            </a:r>
            <a:r>
              <a:rPr lang="en-US" baseline="-25000" dirty="0" smtClean="0"/>
              <a:t>ep</a:t>
            </a:r>
            <a:r>
              <a:rPr lang="en-US" dirty="0" smtClean="0"/>
              <a:t> </a:t>
            </a:r>
            <a:endParaRPr lang="en-US" dirty="0" smtClean="0">
              <a:solidFill>
                <a:schemeClr val="bg2">
                  <a:lumMod val="75000"/>
                </a:schemeClr>
              </a:solidFill>
            </a:endParaRPr>
          </a:p>
          <a:p>
            <a:pPr>
              <a:spcBef>
                <a:spcPts val="1800"/>
              </a:spcBef>
            </a:pPr>
            <a:r>
              <a:rPr lang="en-US" dirty="0" smtClean="0"/>
              <a:t>Surface Brightness </a:t>
            </a:r>
          </a:p>
          <a:p>
            <a:pPr lvl="1">
              <a:spcBef>
                <a:spcPts val="600"/>
              </a:spcBef>
            </a:pPr>
            <a:r>
              <a:rPr lang="en-US" dirty="0" smtClean="0"/>
              <a:t>SB = 2</a:t>
            </a:r>
            <a:r>
              <a:rPr lang="en-US" sz="2400" dirty="0" smtClean="0"/>
              <a:t>×</a:t>
            </a:r>
            <a:r>
              <a:rPr lang="en-US" dirty="0" smtClean="0"/>
              <a:t>D</a:t>
            </a:r>
            <a:r>
              <a:rPr lang="en-US" baseline="-25000" dirty="0" smtClean="0"/>
              <a:t>ep</a:t>
            </a:r>
            <a:r>
              <a:rPr lang="en-US" baseline="30000" dirty="0" smtClean="0"/>
              <a:t>2</a:t>
            </a:r>
            <a:endParaRPr lang="en-US" sz="2400" dirty="0">
              <a:solidFill>
                <a:schemeClr val="bg2">
                  <a:lumMod val="75000"/>
                </a:schemeClr>
              </a:solidFill>
            </a:endParaRPr>
          </a:p>
        </p:txBody>
      </p:sp>
    </p:spTree>
    <p:extLst>
      <p:ext uri="{BB962C8B-B14F-4D97-AF65-F5344CB8AC3E}">
        <p14:creationId xmlns:p14="http://schemas.microsoft.com/office/powerpoint/2010/main" val="32267824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Points </a:t>
            </a:r>
            <a:endParaRPr lang="en-US" dirty="0"/>
          </a:p>
        </p:txBody>
      </p:sp>
      <p:sp>
        <p:nvSpPr>
          <p:cNvPr id="3" name="Content Placeholder 2"/>
          <p:cNvSpPr>
            <a:spLocks noGrp="1"/>
          </p:cNvSpPr>
          <p:nvPr>
            <p:ph idx="1"/>
          </p:nvPr>
        </p:nvSpPr>
        <p:spPr/>
        <p:txBody>
          <a:bodyPr/>
          <a:lstStyle/>
          <a:p>
            <a:r>
              <a:rPr lang="en-US" dirty="0" smtClean="0"/>
              <a:t>Half-Maximum Magnification </a:t>
            </a:r>
          </a:p>
          <a:p>
            <a:pPr lvl="1"/>
            <a:r>
              <a:rPr lang="en-US" dirty="0" smtClean="0"/>
              <a:t>Set D</a:t>
            </a:r>
            <a:r>
              <a:rPr lang="en-US" baseline="-25000" dirty="0" smtClean="0"/>
              <a:t>ep</a:t>
            </a:r>
            <a:r>
              <a:rPr lang="en-US" dirty="0" smtClean="0"/>
              <a:t> = 2mm, </a:t>
            </a:r>
            <a:r>
              <a:rPr lang="en-US" dirty="0" err="1" smtClean="0"/>
              <a:t>f</a:t>
            </a:r>
            <a:r>
              <a:rPr lang="en-US" baseline="-25000" dirty="0" err="1" smtClean="0"/>
              <a:t>e</a:t>
            </a:r>
            <a:r>
              <a:rPr lang="en-US" dirty="0" smtClean="0"/>
              <a:t> = 2</a:t>
            </a:r>
            <a:r>
              <a:rPr lang="en-US" sz="2000" dirty="0" smtClean="0"/>
              <a:t>×</a:t>
            </a:r>
            <a:r>
              <a:rPr lang="en-US" dirty="0" smtClean="0"/>
              <a:t>f</a:t>
            </a:r>
            <a:r>
              <a:rPr lang="en-US" baseline="-25000" dirty="0" smtClean="0"/>
              <a:t>R</a:t>
            </a:r>
            <a:r>
              <a:rPr lang="en-US" dirty="0" smtClean="0"/>
              <a:t>, M = D</a:t>
            </a:r>
            <a:r>
              <a:rPr lang="en-US" baseline="-25000" dirty="0" smtClean="0"/>
              <a:t>O</a:t>
            </a:r>
            <a:r>
              <a:rPr lang="en-US" dirty="0" smtClean="0"/>
              <a:t>/2</a:t>
            </a:r>
          </a:p>
          <a:p>
            <a:r>
              <a:rPr lang="en-US" dirty="0" smtClean="0"/>
              <a:t>Half-Maximum Brightness </a:t>
            </a:r>
          </a:p>
          <a:p>
            <a:pPr lvl="1"/>
            <a:r>
              <a:rPr lang="en-US" dirty="0" smtClean="0"/>
              <a:t>Set D</a:t>
            </a:r>
            <a:r>
              <a:rPr lang="en-US" baseline="-25000" dirty="0" smtClean="0"/>
              <a:t>ep</a:t>
            </a:r>
            <a:r>
              <a:rPr lang="en-US" dirty="0" smtClean="0"/>
              <a:t> = 5mm, </a:t>
            </a:r>
            <a:r>
              <a:rPr lang="en-US" dirty="0" err="1" smtClean="0"/>
              <a:t>f</a:t>
            </a:r>
            <a:r>
              <a:rPr lang="en-US" baseline="-25000" dirty="0" err="1" smtClean="0"/>
              <a:t>e</a:t>
            </a:r>
            <a:r>
              <a:rPr lang="en-US" dirty="0" smtClean="0"/>
              <a:t> = 5</a:t>
            </a:r>
            <a:r>
              <a:rPr lang="en-US" sz="2000" dirty="0" smtClean="0"/>
              <a:t>×</a:t>
            </a:r>
            <a:r>
              <a:rPr lang="en-US" dirty="0" smtClean="0"/>
              <a:t>f</a:t>
            </a:r>
            <a:r>
              <a:rPr lang="en-US" baseline="-25000" dirty="0" smtClean="0"/>
              <a:t>R</a:t>
            </a:r>
            <a:r>
              <a:rPr lang="en-US" dirty="0" smtClean="0"/>
              <a:t>, SB = 50%</a:t>
            </a:r>
          </a:p>
          <a:p>
            <a:r>
              <a:rPr lang="en-US" dirty="0" smtClean="0"/>
              <a:t>Extra-High Magnification </a:t>
            </a:r>
          </a:p>
          <a:p>
            <a:pPr lvl="1"/>
            <a:r>
              <a:rPr lang="en-US" dirty="0" smtClean="0"/>
              <a:t>1.5</a:t>
            </a:r>
            <a:r>
              <a:rPr lang="en-US" sz="2000" dirty="0" smtClean="0"/>
              <a:t>×</a:t>
            </a:r>
            <a:r>
              <a:rPr lang="en-US" dirty="0" smtClean="0"/>
              <a:t>M</a:t>
            </a:r>
            <a:r>
              <a:rPr lang="en-US" baseline="-25000" dirty="0" smtClean="0"/>
              <a:t>max</a:t>
            </a:r>
            <a:r>
              <a:rPr lang="en-US" dirty="0" smtClean="0"/>
              <a:t> can make fine detail easier to see, but does not present further detail. </a:t>
            </a:r>
          </a:p>
          <a:p>
            <a:pPr lvl="1"/>
            <a:r>
              <a:rPr lang="en-US" dirty="0" smtClean="0"/>
              <a:t>At SB of 1%, this point is more for planets, double stars, and scope testing.  </a:t>
            </a:r>
            <a:endParaRPr lang="en-US" dirty="0"/>
          </a:p>
        </p:txBody>
      </p:sp>
    </p:spTree>
    <p:extLst>
      <p:ext uri="{BB962C8B-B14F-4D97-AF65-F5344CB8AC3E}">
        <p14:creationId xmlns:p14="http://schemas.microsoft.com/office/powerpoint/2010/main" val="119781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so what are we doing?</a:t>
            </a:r>
            <a:endParaRPr lang="en-US" dirty="0"/>
          </a:p>
        </p:txBody>
      </p:sp>
      <p:sp>
        <p:nvSpPr>
          <p:cNvPr id="3" name="Content Placeholder 2"/>
          <p:cNvSpPr>
            <a:spLocks noGrp="1"/>
          </p:cNvSpPr>
          <p:nvPr>
            <p:ph idx="1"/>
          </p:nvPr>
        </p:nvSpPr>
        <p:spPr/>
        <p:txBody>
          <a:bodyPr/>
          <a:lstStyle/>
          <a:p>
            <a:r>
              <a:rPr lang="en-US" dirty="0" smtClean="0"/>
              <a:t>Telescope Properties</a:t>
            </a:r>
          </a:p>
          <a:p>
            <a:pPr lvl="1"/>
            <a:r>
              <a:rPr lang="en-US" dirty="0" smtClean="0"/>
              <a:t>Resolving Power; Magnitude Limit</a:t>
            </a:r>
          </a:p>
          <a:p>
            <a:pPr>
              <a:spcBef>
                <a:spcPts val="1200"/>
              </a:spcBef>
            </a:pPr>
            <a:r>
              <a:rPr lang="en-US" dirty="0" smtClean="0"/>
              <a:t>Operating Points</a:t>
            </a:r>
          </a:p>
          <a:p>
            <a:pPr lvl="1"/>
            <a:r>
              <a:rPr lang="en-US" dirty="0" smtClean="0"/>
              <a:t>Max Magnification, Max Brightness</a:t>
            </a:r>
          </a:p>
          <a:p>
            <a:pPr lvl="1"/>
            <a:r>
              <a:rPr lang="en-US" dirty="0" smtClean="0"/>
              <a:t>Half Max Mag, Half Max Brightness </a:t>
            </a:r>
          </a:p>
          <a:p>
            <a:pPr>
              <a:spcBef>
                <a:spcPts val="1200"/>
              </a:spcBef>
            </a:pPr>
            <a:r>
              <a:rPr lang="en-US" dirty="0" smtClean="0"/>
              <a:t>For Each Operating Point</a:t>
            </a:r>
          </a:p>
          <a:p>
            <a:pPr lvl="1"/>
            <a:r>
              <a:rPr lang="en-US" dirty="0" smtClean="0"/>
              <a:t>Eyepiece </a:t>
            </a:r>
            <a:r>
              <a:rPr lang="en-US" dirty="0" err="1" smtClean="0"/>
              <a:t>f</a:t>
            </a:r>
            <a:r>
              <a:rPr lang="en-US" baseline="-25000" dirty="0" err="1" smtClean="0"/>
              <a:t>e</a:t>
            </a:r>
            <a:r>
              <a:rPr lang="en-US" dirty="0" smtClean="0"/>
              <a:t>, </a:t>
            </a:r>
            <a:r>
              <a:rPr lang="en-US" dirty="0" err="1" smtClean="0"/>
              <a:t>FOV</a:t>
            </a:r>
            <a:r>
              <a:rPr lang="en-US" baseline="-25000" dirty="0" err="1" smtClean="0"/>
              <a:t>e</a:t>
            </a:r>
            <a:r>
              <a:rPr lang="en-US" dirty="0" smtClean="0"/>
              <a:t>, D</a:t>
            </a:r>
            <a:r>
              <a:rPr lang="en-US" baseline="-25000" dirty="0" smtClean="0"/>
              <a:t>ep</a:t>
            </a:r>
            <a:r>
              <a:rPr lang="en-US" dirty="0" smtClean="0"/>
              <a:t>, </a:t>
            </a:r>
            <a:r>
              <a:rPr lang="en-US" b="1" dirty="0" smtClean="0"/>
              <a:t>Mag</a:t>
            </a:r>
            <a:r>
              <a:rPr lang="en-US" dirty="0" smtClean="0"/>
              <a:t>, </a:t>
            </a:r>
            <a:r>
              <a:rPr lang="en-US" b="1" dirty="0" smtClean="0"/>
              <a:t>SB</a:t>
            </a:r>
          </a:p>
          <a:p>
            <a:pPr lvl="1"/>
            <a:r>
              <a:rPr lang="en-US" dirty="0" smtClean="0"/>
              <a:t>Extra Credit:  </a:t>
            </a:r>
            <a:r>
              <a:rPr lang="en-US" dirty="0" err="1" smtClean="0"/>
              <a:t>FOV</a:t>
            </a:r>
            <a:r>
              <a:rPr lang="en-US" baseline="-25000" dirty="0" err="1" smtClean="0"/>
              <a:t>scope</a:t>
            </a:r>
            <a:r>
              <a:rPr lang="en-US" dirty="0" smtClean="0"/>
              <a:t> &amp; Resolution</a:t>
            </a:r>
            <a:endParaRPr lang="en-US" dirty="0"/>
          </a:p>
        </p:txBody>
      </p:sp>
    </p:spTree>
    <p:extLst>
      <p:ext uri="{BB962C8B-B14F-4D97-AF65-F5344CB8AC3E}">
        <p14:creationId xmlns:p14="http://schemas.microsoft.com/office/powerpoint/2010/main" val="1760548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Magnification</a:t>
            </a:r>
            <a:endParaRPr lang="en-US" dirty="0"/>
          </a:p>
        </p:txBody>
      </p:sp>
      <p:sp>
        <p:nvSpPr>
          <p:cNvPr id="3" name="Content Placeholder 2"/>
          <p:cNvSpPr>
            <a:spLocks noGrp="1"/>
          </p:cNvSpPr>
          <p:nvPr>
            <p:ph idx="1"/>
          </p:nvPr>
        </p:nvSpPr>
        <p:spPr/>
        <p:txBody>
          <a:bodyPr/>
          <a:lstStyle/>
          <a:p>
            <a:r>
              <a:rPr lang="en-US" dirty="0" smtClean="0"/>
              <a:t>Eyepiece Controls Magnification</a:t>
            </a:r>
          </a:p>
        </p:txBody>
      </p:sp>
      <p:sp>
        <p:nvSpPr>
          <p:cNvPr id="4" name="Rectangle 3"/>
          <p:cNvSpPr/>
          <p:nvPr/>
        </p:nvSpPr>
        <p:spPr bwMode="auto">
          <a:xfrm>
            <a:off x="6926980" y="4454890"/>
            <a:ext cx="988001" cy="247000"/>
          </a:xfrm>
          <a:prstGeom prst="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5" name="Rectangle 4"/>
          <p:cNvSpPr/>
          <p:nvPr/>
        </p:nvSpPr>
        <p:spPr bwMode="auto">
          <a:xfrm>
            <a:off x="5797553" y="5804184"/>
            <a:ext cx="741001" cy="247000"/>
          </a:xfrm>
          <a:prstGeom prst="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6" name="Rectangle 5"/>
          <p:cNvSpPr/>
          <p:nvPr/>
        </p:nvSpPr>
        <p:spPr bwMode="auto">
          <a:xfrm>
            <a:off x="7356564" y="2362200"/>
            <a:ext cx="988001" cy="247000"/>
          </a:xfrm>
          <a:prstGeom prst="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7" name="Rectangle 6"/>
          <p:cNvSpPr/>
          <p:nvPr/>
        </p:nvSpPr>
        <p:spPr bwMode="auto">
          <a:xfrm>
            <a:off x="5792751" y="3718913"/>
            <a:ext cx="1358502" cy="247000"/>
          </a:xfrm>
          <a:prstGeom prst="rect">
            <a:avLst/>
          </a:prstGeom>
          <a:solidFill>
            <a:schemeClr val="accent1">
              <a:lumMod val="60000"/>
              <a:lumOff val="40000"/>
            </a:schemeClr>
          </a:solidFill>
          <a:ln w="9525" cap="flat" cmpd="sng" algn="ctr">
            <a:solidFill>
              <a:schemeClr val="accent1">
                <a:lumMod val="40000"/>
                <a:lumOff val="60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grpSp>
        <p:nvGrpSpPr>
          <p:cNvPr id="8" name="Group 7"/>
          <p:cNvGrpSpPr/>
          <p:nvPr/>
        </p:nvGrpSpPr>
        <p:grpSpPr>
          <a:xfrm>
            <a:off x="2444268" y="4510581"/>
            <a:ext cx="5602731" cy="1777859"/>
            <a:chOff x="762000" y="4020979"/>
            <a:chExt cx="6913817" cy="219389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038600"/>
              <a:ext cx="6532817" cy="2176272"/>
            </a:xfrm>
            <a:prstGeom prst="rect">
              <a:avLst/>
            </a:prstGeom>
          </p:spPr>
        </p:pic>
        <p:sp>
          <p:nvSpPr>
            <p:cNvPr id="10" name="TextBox 9"/>
            <p:cNvSpPr txBox="1"/>
            <p:nvPr/>
          </p:nvSpPr>
          <p:spPr>
            <a:xfrm>
              <a:off x="762000" y="4020979"/>
              <a:ext cx="700833" cy="246221"/>
            </a:xfrm>
            <a:prstGeom prst="rect">
              <a:avLst/>
            </a:prstGeom>
            <a:noFill/>
          </p:spPr>
          <p:txBody>
            <a:bodyPr wrap="none" rtlCol="0">
              <a:spAutoFit/>
            </a:bodyPr>
            <a:lstStyle/>
            <a:p>
              <a:r>
                <a:rPr lang="en-US" sz="1000" i="1" dirty="0" smtClean="0">
                  <a:solidFill>
                    <a:srgbClr val="000000"/>
                  </a:solidFill>
                  <a:latin typeface="GE Inspira" pitchFamily="34" charset="0"/>
                </a:rPr>
                <a:t>Objective </a:t>
              </a:r>
              <a:endParaRPr lang="en-US" sz="1000" i="1" dirty="0">
                <a:solidFill>
                  <a:srgbClr val="000000"/>
                </a:solidFill>
                <a:latin typeface="GE Inspira" pitchFamily="34" charset="0"/>
              </a:endParaRPr>
            </a:p>
          </p:txBody>
        </p:sp>
        <p:sp>
          <p:nvSpPr>
            <p:cNvPr id="11" name="TextBox 10"/>
            <p:cNvSpPr txBox="1"/>
            <p:nvPr/>
          </p:nvSpPr>
          <p:spPr>
            <a:xfrm>
              <a:off x="4953000" y="4648200"/>
              <a:ext cx="649537" cy="246221"/>
            </a:xfrm>
            <a:prstGeom prst="rect">
              <a:avLst/>
            </a:prstGeom>
            <a:noFill/>
          </p:spPr>
          <p:txBody>
            <a:bodyPr wrap="none" rtlCol="0">
              <a:spAutoFit/>
            </a:bodyPr>
            <a:lstStyle/>
            <a:p>
              <a:r>
                <a:rPr lang="en-US" sz="1000" i="1" dirty="0" smtClean="0">
                  <a:solidFill>
                    <a:srgbClr val="000000"/>
                  </a:solidFill>
                  <a:latin typeface="GE Inspira" pitchFamily="34" charset="0"/>
                </a:rPr>
                <a:t>Eyepiece</a:t>
              </a:r>
            </a:p>
          </p:txBody>
        </p:sp>
      </p:grpSp>
      <p:grpSp>
        <p:nvGrpSpPr>
          <p:cNvPr id="12" name="Group 11"/>
          <p:cNvGrpSpPr/>
          <p:nvPr/>
        </p:nvGrpSpPr>
        <p:grpSpPr>
          <a:xfrm>
            <a:off x="2438400" y="2399047"/>
            <a:ext cx="6150608" cy="1792367"/>
            <a:chOff x="762000" y="1416278"/>
            <a:chExt cx="7589901" cy="2211796"/>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447801"/>
              <a:ext cx="7208901" cy="2180273"/>
            </a:xfrm>
            <a:prstGeom prst="rect">
              <a:avLst/>
            </a:prstGeom>
          </p:spPr>
        </p:pic>
        <p:sp>
          <p:nvSpPr>
            <p:cNvPr id="14" name="TextBox 13"/>
            <p:cNvSpPr txBox="1"/>
            <p:nvPr/>
          </p:nvSpPr>
          <p:spPr>
            <a:xfrm>
              <a:off x="762000" y="1416278"/>
              <a:ext cx="700833" cy="246221"/>
            </a:xfrm>
            <a:prstGeom prst="rect">
              <a:avLst/>
            </a:prstGeom>
            <a:noFill/>
          </p:spPr>
          <p:txBody>
            <a:bodyPr wrap="none" rtlCol="0">
              <a:spAutoFit/>
            </a:bodyPr>
            <a:lstStyle/>
            <a:p>
              <a:r>
                <a:rPr lang="en-US" sz="1000" i="1" dirty="0" smtClean="0">
                  <a:solidFill>
                    <a:srgbClr val="000000"/>
                  </a:solidFill>
                  <a:latin typeface="GE Inspira" pitchFamily="34" charset="0"/>
                </a:rPr>
                <a:t>Objective </a:t>
              </a:r>
              <a:endParaRPr lang="en-US" sz="1000" i="1" dirty="0">
                <a:solidFill>
                  <a:srgbClr val="000000"/>
                </a:solidFill>
                <a:latin typeface="GE Inspira" pitchFamily="34" charset="0"/>
              </a:endParaRPr>
            </a:p>
          </p:txBody>
        </p:sp>
        <p:sp>
          <p:nvSpPr>
            <p:cNvPr id="15" name="TextBox 14"/>
            <p:cNvSpPr txBox="1"/>
            <p:nvPr/>
          </p:nvSpPr>
          <p:spPr>
            <a:xfrm>
              <a:off x="5754189" y="2086689"/>
              <a:ext cx="649537" cy="246221"/>
            </a:xfrm>
            <a:prstGeom prst="rect">
              <a:avLst/>
            </a:prstGeom>
            <a:noFill/>
          </p:spPr>
          <p:txBody>
            <a:bodyPr wrap="none" rtlCol="0">
              <a:spAutoFit/>
            </a:bodyPr>
            <a:lstStyle/>
            <a:p>
              <a:r>
                <a:rPr lang="en-US" sz="1000" i="1" dirty="0" smtClean="0">
                  <a:solidFill>
                    <a:srgbClr val="000000"/>
                  </a:solidFill>
                  <a:latin typeface="GE Inspira" pitchFamily="34" charset="0"/>
                </a:rPr>
                <a:t>Eyepiece</a:t>
              </a:r>
            </a:p>
          </p:txBody>
        </p:sp>
      </p:grpSp>
      <mc:AlternateContent xmlns:mc="http://schemas.openxmlformats.org/markup-compatibility/2006" xmlns:a14="http://schemas.microsoft.com/office/drawing/2010/main">
        <mc:Choice Requires="a14">
          <p:sp>
            <p:nvSpPr>
              <p:cNvPr id="16" name="TextBox 15"/>
              <p:cNvSpPr txBox="1"/>
              <p:nvPr/>
            </p:nvSpPr>
            <p:spPr>
              <a:xfrm>
                <a:off x="457200" y="3404216"/>
                <a:ext cx="1616853" cy="1137747"/>
              </a:xfrm>
              <a:prstGeom prst="rect">
                <a:avLst/>
              </a:prstGeom>
              <a:noFill/>
              <a:effectLst>
                <a:outerShdw blurRad="50800" dist="38100" dir="2700000" algn="tl" rotWithShape="0">
                  <a:prstClr val="black">
                    <a:alpha val="40000"/>
                  </a:prst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200">
                          <a:latin typeface="Tahoma" panose="020B0604030504040204" pitchFamily="34" charset="0"/>
                          <a:ea typeface="Tahoma" panose="020B0604030504040204" pitchFamily="34" charset="0"/>
                          <a:cs typeface="Tahoma" panose="020B0604030504040204" pitchFamily="34" charset="0"/>
                        </a:rPr>
                        <m:t>M</m:t>
                      </m:r>
                      <m:r>
                        <a:rPr lang="en-US" sz="3200" i="1">
                          <a:latin typeface="Cambria Math"/>
                        </a:rPr>
                        <m:t>= </m:t>
                      </m:r>
                      <m:f>
                        <m:fPr>
                          <m:ctrlPr>
                            <a:rPr lang="en-US" sz="3200" i="1">
                              <a:latin typeface="Cambria Math"/>
                            </a:rPr>
                          </m:ctrlPr>
                        </m:fPr>
                        <m:num>
                          <m:sSub>
                            <m:sSubPr>
                              <m:ctrlPr>
                                <a:rPr lang="en-US" sz="3200" i="1">
                                  <a:latin typeface="Cambria Math"/>
                                </a:rPr>
                              </m:ctrlPr>
                            </m:sSubPr>
                            <m:e>
                              <m:r>
                                <m:rPr>
                                  <m:nor/>
                                </m:rPr>
                                <a:rPr lang="en-US" sz="3200">
                                  <a:latin typeface="Tahoma" panose="020B0604030504040204" pitchFamily="34" charset="0"/>
                                  <a:ea typeface="Tahoma" panose="020B0604030504040204" pitchFamily="34" charset="0"/>
                                  <a:cs typeface="Tahoma" panose="020B0604030504040204" pitchFamily="34" charset="0"/>
                                </a:rPr>
                                <m:t>f</m:t>
                              </m:r>
                            </m:e>
                            <m:sub>
                              <m:r>
                                <a:rPr lang="en-US" sz="3200" i="1">
                                  <a:latin typeface="Cambria Math"/>
                                </a:rPr>
                                <m:t>𝑂</m:t>
                              </m:r>
                            </m:sub>
                          </m:sSub>
                        </m:num>
                        <m:den>
                          <m:sSub>
                            <m:sSubPr>
                              <m:ctrlPr>
                                <a:rPr lang="en-US" sz="3200" i="1">
                                  <a:latin typeface="Cambria Math"/>
                                </a:rPr>
                              </m:ctrlPr>
                            </m:sSubPr>
                            <m:e>
                              <m:r>
                                <m:rPr>
                                  <m:nor/>
                                </m:rPr>
                                <a:rPr lang="en-US" sz="3200">
                                  <a:latin typeface="Tahoma" panose="020B0604030504040204" pitchFamily="34" charset="0"/>
                                  <a:ea typeface="Tahoma" panose="020B0604030504040204" pitchFamily="34" charset="0"/>
                                  <a:cs typeface="Tahoma" panose="020B0604030504040204" pitchFamily="34" charset="0"/>
                                </a:rPr>
                                <m:t>f</m:t>
                              </m:r>
                            </m:e>
                            <m:sub>
                              <m:r>
                                <a:rPr lang="en-US" sz="3200" i="1">
                                  <a:latin typeface="Cambria Math"/>
                                </a:rPr>
                                <m:t>𝑒</m:t>
                              </m:r>
                            </m:sub>
                          </m:sSub>
                        </m:den>
                      </m:f>
                    </m:oMath>
                  </m:oMathPara>
                </a14:m>
                <a:endParaRPr lang="en-US"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7200" y="3404216"/>
                <a:ext cx="1616853" cy="1137747"/>
              </a:xfrm>
              <a:prstGeom prst="rect">
                <a:avLst/>
              </a:prstGeom>
              <a:blipFill rotWithShape="1">
                <a:blip r:embed="rId5"/>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27" name="Group 26"/>
          <p:cNvGrpSpPr/>
          <p:nvPr/>
        </p:nvGrpSpPr>
        <p:grpSpPr>
          <a:xfrm>
            <a:off x="2895600" y="2602468"/>
            <a:ext cx="2901953" cy="369332"/>
            <a:chOff x="2895600" y="2602468"/>
            <a:chExt cx="2901953" cy="369332"/>
          </a:xfrm>
        </p:grpSpPr>
        <p:sp>
          <p:nvSpPr>
            <p:cNvPr id="17" name="TextBox 16"/>
            <p:cNvSpPr txBox="1"/>
            <p:nvPr/>
          </p:nvSpPr>
          <p:spPr>
            <a:xfrm>
              <a:off x="3886200" y="2602468"/>
              <a:ext cx="367408" cy="369332"/>
            </a:xfrm>
            <a:prstGeom prst="rect">
              <a:avLst/>
            </a:prstGeom>
            <a:noFill/>
          </p:spPr>
          <p:txBody>
            <a:bodyPr wrap="none" rtlCol="0">
              <a:spAutoFit/>
            </a:bodyPr>
            <a:lstStyle/>
            <a:p>
              <a:r>
                <a:rPr lang="en-US" sz="1800" b="0" i="0" dirty="0" err="1" smtClean="0">
                  <a:solidFill>
                    <a:srgbClr val="000098"/>
                  </a:solidFill>
                  <a:latin typeface="+mj-lt"/>
                </a:rPr>
                <a:t>f</a:t>
              </a:r>
              <a:r>
                <a:rPr lang="en-US" sz="1800" b="0" i="0" baseline="-25000" dirty="0" err="1" smtClean="0">
                  <a:solidFill>
                    <a:srgbClr val="000098"/>
                  </a:solidFill>
                  <a:latin typeface="+mj-lt"/>
                </a:rPr>
                <a:t>O</a:t>
              </a:r>
              <a:endParaRPr lang="en-US" sz="1800" b="0" i="0" baseline="-25000" dirty="0" smtClean="0">
                <a:solidFill>
                  <a:srgbClr val="000098"/>
                </a:solidFill>
                <a:latin typeface="+mj-lt"/>
              </a:endParaRPr>
            </a:p>
          </p:txBody>
        </p:sp>
        <p:cxnSp>
          <p:nvCxnSpPr>
            <p:cNvPr id="20" name="Straight Arrow Connector 19"/>
            <p:cNvCxnSpPr>
              <a:stCxn id="17" idx="1"/>
            </p:cNvCxnSpPr>
            <p:nvPr/>
          </p:nvCxnSpPr>
          <p:spPr bwMode="auto">
            <a:xfrm flipH="1">
              <a:off x="2895600" y="2787134"/>
              <a:ext cx="990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a:stCxn id="17" idx="3"/>
            </p:cNvCxnSpPr>
            <p:nvPr/>
          </p:nvCxnSpPr>
          <p:spPr bwMode="auto">
            <a:xfrm>
              <a:off x="4253608" y="2787134"/>
              <a:ext cx="154394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 name="Group 27"/>
          <p:cNvGrpSpPr/>
          <p:nvPr/>
        </p:nvGrpSpPr>
        <p:grpSpPr>
          <a:xfrm>
            <a:off x="5792751" y="2602468"/>
            <a:ext cx="954338" cy="369332"/>
            <a:chOff x="5792751" y="2602468"/>
            <a:chExt cx="954338" cy="369332"/>
          </a:xfrm>
        </p:grpSpPr>
        <p:sp>
          <p:nvSpPr>
            <p:cNvPr id="18" name="TextBox 17"/>
            <p:cNvSpPr txBox="1"/>
            <p:nvPr/>
          </p:nvSpPr>
          <p:spPr>
            <a:xfrm>
              <a:off x="6153721" y="2602468"/>
              <a:ext cx="337913" cy="369332"/>
            </a:xfrm>
            <a:prstGeom prst="rect">
              <a:avLst/>
            </a:prstGeom>
            <a:noFill/>
          </p:spPr>
          <p:txBody>
            <a:bodyPr wrap="none" rtlCol="0">
              <a:spAutoFit/>
            </a:bodyPr>
            <a:lstStyle/>
            <a:p>
              <a:r>
                <a:rPr lang="en-US" sz="1800" b="0" i="0" dirty="0" err="1" smtClean="0">
                  <a:solidFill>
                    <a:srgbClr val="000098"/>
                  </a:solidFill>
                  <a:latin typeface="+mj-lt"/>
                </a:rPr>
                <a:t>f</a:t>
              </a:r>
              <a:r>
                <a:rPr lang="en-US" sz="1800" b="0" i="0" baseline="-25000" dirty="0" err="1" smtClean="0">
                  <a:solidFill>
                    <a:srgbClr val="000098"/>
                  </a:solidFill>
                  <a:latin typeface="+mj-lt"/>
                </a:rPr>
                <a:t>e</a:t>
              </a:r>
              <a:endParaRPr lang="en-US" sz="1800" b="0" i="0" baseline="-25000" dirty="0" smtClean="0">
                <a:solidFill>
                  <a:srgbClr val="000098"/>
                </a:solidFill>
                <a:latin typeface="+mj-lt"/>
              </a:endParaRPr>
            </a:p>
          </p:txBody>
        </p:sp>
        <p:cxnSp>
          <p:nvCxnSpPr>
            <p:cNvPr id="24" name="Straight Arrow Connector 23"/>
            <p:cNvCxnSpPr>
              <a:stCxn id="18" idx="1"/>
            </p:cNvCxnSpPr>
            <p:nvPr/>
          </p:nvCxnSpPr>
          <p:spPr bwMode="auto">
            <a:xfrm flipH="1">
              <a:off x="5792751" y="2787134"/>
              <a:ext cx="36097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stCxn id="18" idx="3"/>
            </p:cNvCxnSpPr>
            <p:nvPr/>
          </p:nvCxnSpPr>
          <p:spPr bwMode="auto">
            <a:xfrm>
              <a:off x="6491634" y="2787134"/>
              <a:ext cx="25545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12468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2000"/>
                                        <p:tgtEl>
                                          <p:spTgt spid="27"/>
                                        </p:tgtEl>
                                      </p:cBhvr>
                                    </p:animEffect>
                                    <p:set>
                                      <p:cBhvr>
                                        <p:cTn id="21" dur="1" fill="hold">
                                          <p:stCondLst>
                                            <p:cond delay="1999"/>
                                          </p:stCondLst>
                                        </p:cTn>
                                        <p:tgtEl>
                                          <p:spTgt spid="2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p:stCondLst>
                              <p:cond delay="1000"/>
                            </p:stCondLst>
                            <p:childTnLst>
                              <p:par>
                                <p:cTn id="28" presetID="10" presetClass="exit" presetSubtype="0" fill="hold" nodeType="afterEffect">
                                  <p:stCondLst>
                                    <p:cond delay="500"/>
                                  </p:stCondLst>
                                  <p:childTnLst>
                                    <p:animEffect transition="out" filter="fade">
                                      <p:cBhvr>
                                        <p:cTn id="29" dur="2000"/>
                                        <p:tgtEl>
                                          <p:spTgt spid="28"/>
                                        </p:tgtEl>
                                      </p:cBhvr>
                                    </p:animEffect>
                                    <p:set>
                                      <p:cBhvr>
                                        <p:cTn id="30" dur="1" fill="hold">
                                          <p:stCondLst>
                                            <p:cond delay="1999"/>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500"/>
                            </p:stCondLst>
                            <p:childTnLst>
                              <p:par>
                                <p:cTn id="51" presetID="22" presetClass="entr" presetSubtype="8" fill="hold" grpId="0" nodeType="afterEffect">
                                  <p:stCondLst>
                                    <p:cond delay="25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Theory: Max Magnification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Bef>
                    <a:spcPts val="2400"/>
                  </a:spcBef>
                </a:pPr>
                <a:r>
                  <a:rPr lang="en-US" dirty="0" smtClean="0"/>
                  <a:t>Eye resolves 2 points at 120 </a:t>
                </a:r>
                <a:r>
                  <a:rPr lang="en-US" dirty="0" err="1" smtClean="0"/>
                  <a:t>arcsec</a:t>
                </a:r>
                <a:r>
                  <a:rPr lang="en-US" dirty="0" smtClean="0"/>
                  <a:t>.</a:t>
                </a:r>
              </a:p>
              <a:p>
                <a:pPr>
                  <a:spcBef>
                    <a:spcPts val="2400"/>
                  </a:spcBef>
                </a:pPr>
                <a:r>
                  <a:rPr lang="en-US" dirty="0" smtClean="0"/>
                  <a:t>Scope resolving power </a:t>
                </a:r>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𝑅</m:t>
                        </m:r>
                      </m:sub>
                    </m:sSub>
                    <m:r>
                      <a:rPr lang="en-US" b="0" i="1" smtClean="0">
                        <a:latin typeface="Cambria Math"/>
                      </a:rPr>
                      <m:t>=</m:t>
                    </m:r>
                    <m:f>
                      <m:fPr>
                        <m:ctrlPr>
                          <a:rPr lang="en-US" b="0" i="1" smtClean="0">
                            <a:latin typeface="Cambria Math"/>
                          </a:rPr>
                        </m:ctrlPr>
                      </m:fPr>
                      <m:num>
                        <m:r>
                          <a:rPr lang="en-US" b="0" i="1" smtClean="0">
                            <a:latin typeface="Cambria Math"/>
                          </a:rPr>
                          <m:t>120</m:t>
                        </m:r>
                      </m:num>
                      <m:den>
                        <m:sSub>
                          <m:sSubPr>
                            <m:ctrlPr>
                              <a:rPr lang="en-US" b="0" i="1" smtClean="0">
                                <a:latin typeface="Cambria Math"/>
                              </a:rPr>
                            </m:ctrlPr>
                          </m:sSubPr>
                          <m:e>
                            <m:r>
                              <a:rPr lang="en-US" b="0" i="1" smtClean="0">
                                <a:latin typeface="Cambria Math"/>
                              </a:rPr>
                              <m:t>𝐷</m:t>
                            </m:r>
                          </m:e>
                          <m:sub>
                            <m:r>
                              <a:rPr lang="en-US" b="0" i="1" smtClean="0">
                                <a:latin typeface="Cambria Math"/>
                              </a:rPr>
                              <m:t>𝑂</m:t>
                            </m:r>
                          </m:sub>
                        </m:sSub>
                      </m:den>
                    </m:f>
                  </m:oMath>
                </a14:m>
                <a:r>
                  <a:rPr lang="en-US" dirty="0" smtClean="0"/>
                  <a:t> </a:t>
                </a:r>
              </a:p>
              <a:p>
                <a:pPr>
                  <a:spcBef>
                    <a:spcPts val="2400"/>
                  </a:spcBef>
                </a:pPr>
                <a:r>
                  <a:rPr lang="en-US" dirty="0" smtClean="0"/>
                  <a:t>Magnification to make P</a:t>
                </a:r>
                <a:r>
                  <a:rPr lang="en-US" baseline="-25000" dirty="0" smtClean="0"/>
                  <a:t>R</a:t>
                </a:r>
                <a:r>
                  <a:rPr lang="en-US" dirty="0" smtClean="0"/>
                  <a:t> visible = </a:t>
                </a:r>
                <a:r>
                  <a:rPr lang="en-US" b="1" dirty="0" smtClean="0"/>
                  <a:t>D</a:t>
                </a:r>
                <a:r>
                  <a:rPr lang="en-US" b="1" baseline="-25000" dirty="0" smtClean="0"/>
                  <a:t>O</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733"/>
                </a:stretch>
              </a:blipFill>
            </p:spPr>
            <p:txBody>
              <a:bodyPr/>
              <a:lstStyle/>
              <a:p>
                <a:r>
                  <a:rPr lang="en-US">
                    <a:noFill/>
                  </a:rPr>
                  <a:t> </a:t>
                </a:r>
              </a:p>
            </p:txBody>
          </p:sp>
        </mc:Fallback>
      </mc:AlternateContent>
      <p:pic>
        <p:nvPicPr>
          <p:cNvPr id="4" name="Picture 3" descr="C:\Documents and Settings\owner\My Documents\Astronomy\Web\ScopeDiagrams\VisualAcuit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495800"/>
            <a:ext cx="352763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Surface Brightness </a:t>
            </a:r>
            <a:endParaRPr lang="en-US" dirty="0"/>
          </a:p>
        </p:txBody>
      </p:sp>
      <p:grpSp>
        <p:nvGrpSpPr>
          <p:cNvPr id="7" name="Group 6"/>
          <p:cNvGrpSpPr/>
          <p:nvPr/>
        </p:nvGrpSpPr>
        <p:grpSpPr>
          <a:xfrm>
            <a:off x="838200" y="1795463"/>
            <a:ext cx="3733800" cy="3767137"/>
            <a:chOff x="838200" y="1795463"/>
            <a:chExt cx="3733800" cy="3767137"/>
          </a:xfrm>
        </p:grpSpPr>
        <p:pic>
          <p:nvPicPr>
            <p:cNvPr id="3" name="Picture 3" descr="C:\Documents and Settings\owner\My Documents\Astronomy\Web\ScopeDiagrams\jupiter-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95463"/>
              <a:ext cx="3733800" cy="3267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341438" y="5105400"/>
              <a:ext cx="269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8C"/>
                  </a:solidFill>
                  <a:latin typeface="Tahoma" pitchFamily="34" charset="0"/>
                </a:rPr>
                <a:t>Low Magnification </a:t>
              </a:r>
            </a:p>
          </p:txBody>
        </p:sp>
      </p:grpSp>
      <p:grpSp>
        <p:nvGrpSpPr>
          <p:cNvPr id="8" name="Group 7"/>
          <p:cNvGrpSpPr/>
          <p:nvPr/>
        </p:nvGrpSpPr>
        <p:grpSpPr>
          <a:xfrm>
            <a:off x="4800600" y="1795463"/>
            <a:ext cx="3733800" cy="3767137"/>
            <a:chOff x="4800600" y="1795463"/>
            <a:chExt cx="3733800" cy="3767137"/>
          </a:xfrm>
        </p:grpSpPr>
        <p:pic>
          <p:nvPicPr>
            <p:cNvPr id="4" name="Picture 4" descr="C:\Documents and Settings\owner\My Documents\Astronomy\Web\ScopeDiagrams\jupiter-big-d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95463"/>
              <a:ext cx="3733800" cy="3267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5310188" y="5105400"/>
              <a:ext cx="2767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00008C"/>
                  </a:solidFill>
                  <a:latin typeface="Tahoma" pitchFamily="34" charset="0"/>
                </a:rPr>
                <a:t>High Magnification </a:t>
              </a:r>
            </a:p>
          </p:txBody>
        </p:sp>
      </p:grpSp>
    </p:spTree>
    <p:extLst>
      <p:ext uri="{BB962C8B-B14F-4D97-AF65-F5344CB8AC3E}">
        <p14:creationId xmlns:p14="http://schemas.microsoft.com/office/powerpoint/2010/main" val="268466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Exit Pupil </a:t>
            </a:r>
            <a:endParaRPr lang="en-US" dirty="0"/>
          </a:p>
        </p:txBody>
      </p:sp>
      <p:sp>
        <p:nvSpPr>
          <p:cNvPr id="11" name="Content Placeholder 10"/>
          <p:cNvSpPr>
            <a:spLocks noGrp="1"/>
          </p:cNvSpPr>
          <p:nvPr>
            <p:ph idx="1"/>
          </p:nvPr>
        </p:nvSpPr>
        <p:spPr/>
        <p:txBody>
          <a:bodyPr/>
          <a:lstStyle/>
          <a:p>
            <a:r>
              <a:rPr lang="en-US" dirty="0" smtClean="0"/>
              <a:t>We will use the Exit Pupil to help us pick our scope’s operating points.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260598"/>
            <a:ext cx="6705600" cy="2606802"/>
          </a:xfrm>
          <a:prstGeom prst="rect">
            <a:avLst/>
          </a:prstGeom>
        </p:spPr>
      </p:pic>
      <p:cxnSp>
        <p:nvCxnSpPr>
          <p:cNvPr id="8" name="Straight Arrow Connector 7"/>
          <p:cNvCxnSpPr>
            <a:stCxn id="10" idx="2"/>
          </p:cNvCxnSpPr>
          <p:nvPr/>
        </p:nvCxnSpPr>
        <p:spPr bwMode="auto">
          <a:xfrm flipH="1">
            <a:off x="6828847" y="3600128"/>
            <a:ext cx="1" cy="963871"/>
          </a:xfrm>
          <a:prstGeom prst="straightConnector1">
            <a:avLst/>
          </a:prstGeom>
          <a:solidFill>
            <a:schemeClr val="accent1"/>
          </a:solidFill>
          <a:ln w="3810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V="1">
            <a:off x="6828848" y="4771237"/>
            <a:ext cx="0" cy="502920"/>
          </a:xfrm>
          <a:prstGeom prst="straightConnector1">
            <a:avLst/>
          </a:prstGeom>
          <a:solidFill>
            <a:schemeClr val="accent1"/>
          </a:solidFill>
          <a:ln w="3810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248400" y="3230796"/>
            <a:ext cx="1160895" cy="369332"/>
          </a:xfrm>
          <a:prstGeom prst="rect">
            <a:avLst/>
          </a:prstGeom>
          <a:noFill/>
          <a:ln w="28575">
            <a:solidFill>
              <a:schemeClr val="bg2">
                <a:lumMod val="50000"/>
              </a:schemeClr>
            </a:solidFill>
          </a:ln>
        </p:spPr>
        <p:txBody>
          <a:bodyPr wrap="none" rtlCol="0">
            <a:spAutoFit/>
          </a:bodyPr>
          <a:lstStyle/>
          <a:p>
            <a:r>
              <a:rPr lang="en-US" sz="1800" b="1" i="0" dirty="0" smtClean="0">
                <a:solidFill>
                  <a:srgbClr val="0051A2"/>
                </a:solidFill>
                <a:latin typeface="GE Inspira" pitchFamily="34" charset="0"/>
              </a:rPr>
              <a:t>Exit Pupil </a:t>
            </a:r>
          </a:p>
        </p:txBody>
      </p:sp>
      <p:pic>
        <p:nvPicPr>
          <p:cNvPr id="12" name="Picture 4" descr="Face With Raised Eyebrow on Apple iOS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373" y="1981200"/>
            <a:ext cx="685800" cy="6858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084838" y="1819870"/>
            <a:ext cx="9829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rgbClr val="E7E200"/>
                    </a:gs>
                    <a:gs pos="100000">
                      <a:schemeClr val="accent5">
                        <a:lumMod val="25000"/>
                      </a:schemeClr>
                    </a:gs>
                  </a:gsLst>
                  <a:lin ang="5400000"/>
                </a:gradFill>
                <a:effectLst>
                  <a:outerShdw blurRad="76200" dist="50800" dir="5400000" algn="tl" rotWithShape="0">
                    <a:srgbClr val="000000">
                      <a:alpha val="65000"/>
                    </a:srgbClr>
                  </a:outerShdw>
                </a:effectLst>
                <a:latin typeface="+mj-lt"/>
              </a:rPr>
              <a:t>??</a:t>
            </a:r>
            <a:endParaRPr lang="en-US" sz="5400" b="1" cap="none" spc="50" dirty="0">
              <a:ln w="11430"/>
              <a:gradFill>
                <a:gsLst>
                  <a:gs pos="25000">
                    <a:srgbClr val="E7E200"/>
                  </a:gs>
                  <a:gs pos="100000">
                    <a:schemeClr val="accent5">
                      <a:lumMod val="2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3423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b="0" i="0" smtClean="0">
            <a:solidFill>
              <a:srgbClr val="000098"/>
            </a:solidFill>
            <a:latin typeface="+mj-lt"/>
          </a:defRPr>
        </a:defPPr>
      </a:lstStyle>
    </a:tx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14593</TotalTime>
  <Words>5927</Words>
  <Application>Microsoft Office PowerPoint</Application>
  <PresentationFormat>On-screen Show (4:3)</PresentationFormat>
  <Paragraphs>620</Paragraphs>
  <Slides>53</Slides>
  <Notes>46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Blueprint</vt:lpstr>
      <vt:lpstr>Telescope Examples </vt:lpstr>
      <vt:lpstr>Telescope Equations</vt:lpstr>
      <vt:lpstr>PowerPoint Presentation</vt:lpstr>
      <vt:lpstr>Theory: Airy Disk</vt:lpstr>
      <vt:lpstr>Theory: Dawes Limit </vt:lpstr>
      <vt:lpstr>Theory: Magnification</vt:lpstr>
      <vt:lpstr>Theory: Max Magnification</vt:lpstr>
      <vt:lpstr>Theory: Surface Brightness </vt:lpstr>
      <vt:lpstr>Theory:  Exit Pupil </vt:lpstr>
      <vt:lpstr>Theory: Why the Exit Pupil?</vt:lpstr>
      <vt:lpstr>Theory: Using the Exit Pupil</vt:lpstr>
      <vt:lpstr>Exit Pupil and Eye Pupil </vt:lpstr>
      <vt:lpstr>Theory:  Operating Points</vt:lpstr>
      <vt:lpstr>PowerPoint Presentation</vt:lpstr>
      <vt:lpstr>Process:  Telescope Properties </vt:lpstr>
      <vt:lpstr>Process:  Operating Points</vt:lpstr>
      <vt:lpstr>Extra Credit! </vt:lpstr>
      <vt:lpstr>Enough.  Let’s Go Get Some</vt:lpstr>
      <vt:lpstr>Meade ETX-80BB Backpack Observatory</vt:lpstr>
      <vt:lpstr>Meade ETX-80BB Operating Points</vt:lpstr>
      <vt:lpstr>Meade ETX-80BB Operating Points</vt:lpstr>
      <vt:lpstr>Meade ETX-80BB Operating Points</vt:lpstr>
      <vt:lpstr>Meade ETX-80BB Operating Points</vt:lpstr>
      <vt:lpstr>Celestron AstroMaster 114 EQ Reflector</vt:lpstr>
      <vt:lpstr>Celestron AstroMaster Operating Points</vt:lpstr>
      <vt:lpstr>Celestron AstroMaster Operating Points</vt:lpstr>
      <vt:lpstr>Celestron AstroMaster Operating Points</vt:lpstr>
      <vt:lpstr>Celestron AstroMaster Operating Points</vt:lpstr>
      <vt:lpstr>Orion SkyQuest XT8 Classic Dobsonian </vt:lpstr>
      <vt:lpstr>Orion SkyQuest XT8 Operating Points</vt:lpstr>
      <vt:lpstr>Orion SkyQuest XT8 Operating Points</vt:lpstr>
      <vt:lpstr>Orion SkyQuest XT8 Operating Points</vt:lpstr>
      <vt:lpstr>Orion SkyQuest XT8 Operating Points</vt:lpstr>
      <vt:lpstr>Obsession Telescopes 18-inch Dobsonian </vt:lpstr>
      <vt:lpstr>Obsession 18-inch Operating Points</vt:lpstr>
      <vt:lpstr>Obsession 18-inch Operating Points</vt:lpstr>
      <vt:lpstr>Obsession 18-inch Operating Points</vt:lpstr>
      <vt:lpstr>Obsession 18-inch Operating Points</vt:lpstr>
      <vt:lpstr>What About Binoculars?</vt:lpstr>
      <vt:lpstr>So... what have we learned?</vt:lpstr>
      <vt:lpstr>That wasn’t so bad, was it?</vt:lpstr>
      <vt:lpstr>PowerPoint Presentation</vt:lpstr>
      <vt:lpstr>Maximum Surface Brightness </vt:lpstr>
      <vt:lpstr>20/20 Vision = 2 arcminutes</vt:lpstr>
      <vt:lpstr>Exit Pupil Tracks Scope FOV</vt:lpstr>
      <vt:lpstr>Exit Pupil at High Magnification</vt:lpstr>
      <vt:lpstr>Exit Pupil at Low Magnification</vt:lpstr>
      <vt:lpstr>What Happens Now? </vt:lpstr>
      <vt:lpstr>Theory: finding the Exit Pupil</vt:lpstr>
      <vt:lpstr>Operating Points: Highest Res</vt:lpstr>
      <vt:lpstr>Highest Brightness </vt:lpstr>
      <vt:lpstr>Intermediate Points </vt:lpstr>
      <vt:lpstr>Wait, so what are we doing?</vt:lpstr>
    </vt:vector>
  </TitlesOfParts>
  <Company>Self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Telescope Equations</dc:title>
  <dc:creator>Randall F. Culp</dc:creator>
  <cp:lastModifiedBy>Randall Culp</cp:lastModifiedBy>
  <cp:revision>645</cp:revision>
  <dcterms:created xsi:type="dcterms:W3CDTF">2009-12-05T04:11:29Z</dcterms:created>
  <dcterms:modified xsi:type="dcterms:W3CDTF">2019-05-12T13:41:47Z</dcterms:modified>
</cp:coreProperties>
</file>